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png" ContentType="image/png"/>
  <Override PartName="/docProps/app.xml" ContentType="application/vnd.openxmlformats-officedocument.extended-properti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ppt/viewProps.xml" ContentType="application/vnd.openxmlformats-officedocument.presentationml.viewPro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package/2006/relationships/metadata/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p="http://schemas.openxmlformats.org/presentationml/2006/main" xmlns:r="http://schemas.openxmlformats.org/officeDocument/2006/relationships" autoCompressPictures="0"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p="http://schemas.openxmlformats.org/presentationml/2006/main" xmlns:r="http://schemas.openxmlformats.org/officeDocument/2006/relationships">
  <p:normalViewPr>
    <p:restoredLeft sz="16997"/>
    <p:restoredTop sz="94694"/>
  </p:normalViewPr>
  <p:slideViewPr>
    <p:cSldViewPr snapToGrid="0">
      <p:cViewPr varScale="1">
        <p:scale>
          <a:sx d="100" n="120"/>
          <a:sy d="100" n="120"/>
        </p:scale>
        <p:origin x="184" y="288"/>
      </p:cViewPr>
      <p:guideLst/>
    </p:cSldViewPr>
  </p:slideViewPr>
  <p:notesTextViewPr>
    <p:cViewPr>
      <p:scale>
        <a:sx d="1" n="1"/>
        <a:sy d="1" n="1"/>
      </p:scale>
      <p:origin x="0" y="0"/>
    </p:cViewPr>
  </p:notesTextViewPr>
  <p:gridSpacing cx="76200" cy="76200"/>
</p:viewPr>
</file>

<file path=ppt/_rels/presentation.xml.rels><?xml version="1.0" encoding="UTF-8"?><Relationships xmlns="http://schemas.openxmlformats.org/package/2006/relationships"><Relationship Id="rId2" Type="http://schemas.openxmlformats.org/officeDocument/2006/relationships/slide" Target="slides/slide1.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presProps" Target="presProps.xml" /><Relationship Id="rId1" Type="http://schemas.openxmlformats.org/officeDocument/2006/relationships/slideMaster" Target="slideMasters/slideMaster1.xml" /><Relationship Id="rId12" Type="http://schemas.openxmlformats.org/officeDocument/2006/relationships/tableStyles" Target="tableStyles.xml" /><Relationship Id="rId11" Type="http://schemas.openxmlformats.org/officeDocument/2006/relationships/theme" Target="theme/theme1.xml" /><Relationship Id="rId10" Type="http://schemas.openxmlformats.org/officeDocument/2006/relationships/viewProps" Target="view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67FF-FDCE-3D98-EA89-FFDC6B1FF4E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153B9E-CED7-BEDF-D2ED-3EED7A4B77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DD73516-5FBD-3BFD-D07F-C344D287BD1A}"/>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5" name="Footer Placeholder 4">
            <a:extLst>
              <a:ext uri="{FF2B5EF4-FFF2-40B4-BE49-F238E27FC236}">
                <a16:creationId xmlns:a16="http://schemas.microsoft.com/office/drawing/2014/main" id="{3F60B5E2-EE61-E7BC-B680-C1E240A05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4C125-6304-82C7-49CB-76D39C1F755B}"/>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67746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CE76-A223-0837-A753-6B374BC711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0AA669-42AF-8AF0-9564-0611753DFD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E7E7BA-5320-5003-034D-222EDA63A790}"/>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5" name="Footer Placeholder 4">
            <a:extLst>
              <a:ext uri="{FF2B5EF4-FFF2-40B4-BE49-F238E27FC236}">
                <a16:creationId xmlns:a16="http://schemas.microsoft.com/office/drawing/2014/main" id="{02F1AE9E-6BD1-4931-52B6-FDBAED0B8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AE65E-0220-0236-94F0-1DFDCC7FC5A5}"/>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332319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ADFCB-8DA3-9D74-0EC9-B09A569AE1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17CA74-A44E-C544-1D45-077C4E3271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B9201D-131B-11FE-6292-A66B784F0A97}"/>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5" name="Footer Placeholder 4">
            <a:extLst>
              <a:ext uri="{FF2B5EF4-FFF2-40B4-BE49-F238E27FC236}">
                <a16:creationId xmlns:a16="http://schemas.microsoft.com/office/drawing/2014/main" id="{A962161A-EA84-4F8C-2A56-526C66DF55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EB9883-69E9-B479-AD9F-50CD753F0C98}"/>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3258922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03A-8622-BD6C-9F11-88E25AFD65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03CA2E-4CC6-17FB-8309-0E5918556C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8437E-0B25-F4DF-FA30-A8D874E6C637}"/>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5" name="Footer Placeholder 4">
            <a:extLst>
              <a:ext uri="{FF2B5EF4-FFF2-40B4-BE49-F238E27FC236}">
                <a16:creationId xmlns:a16="http://schemas.microsoft.com/office/drawing/2014/main" id="{8633CDAF-7D64-B033-4865-85BCE5D064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7791D0-3296-53F2-4B0F-511CC5CB3F33}"/>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334448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2BD90-B52C-0D45-5B30-D0728244E6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7CDA01-4C0C-5452-F6A4-EF4FF15734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26A346-806E-297A-35F7-A2AF4E7E62BC}"/>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5" name="Footer Placeholder 4">
            <a:extLst>
              <a:ext uri="{FF2B5EF4-FFF2-40B4-BE49-F238E27FC236}">
                <a16:creationId xmlns:a16="http://schemas.microsoft.com/office/drawing/2014/main" id="{F0332453-C4CB-476F-D776-11492B300B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844C9-1486-FAD8-978D-CE30C44C5BB9}"/>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3475646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A676E-6C6F-9DEE-3621-85F47EBD3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804B0A-5DA9-4890-C4A1-34FBAC3BAA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4E1FB-7350-3019-CDD9-F7628B64537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51F665-C121-F637-1E7D-0E61FABBF73F}"/>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6" name="Footer Placeholder 5">
            <a:extLst>
              <a:ext uri="{FF2B5EF4-FFF2-40B4-BE49-F238E27FC236}">
                <a16:creationId xmlns:a16="http://schemas.microsoft.com/office/drawing/2014/main" id="{275BF515-4759-38E3-81EC-E558C9C217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4E2B3D-C851-CBA9-4C8B-EC739061CBEA}"/>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882363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D824-C6EE-FF23-8811-07A5FC1DE5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C89D19-C961-FC3A-473A-265E972A1E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2834932-802A-3322-4ED8-A25703053D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1B3441-5F9E-FB30-22A8-466D35BD42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3F8AEC3-71A1-A812-20C7-4D0B617DB7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7103F-5892-F9BC-191B-786AC321E769}"/>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8" name="Footer Placeholder 7">
            <a:extLst>
              <a:ext uri="{FF2B5EF4-FFF2-40B4-BE49-F238E27FC236}">
                <a16:creationId xmlns:a16="http://schemas.microsoft.com/office/drawing/2014/main" id="{008A3DE5-543B-3835-E3B4-33B447C2B7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DD7020-2E95-F375-5F17-259D551E6B63}"/>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1906648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98844-0E2B-ED38-BBB1-5D836BC85A5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0E3AC0-3CB1-493E-719E-CCC4F9CADBD9}"/>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4" name="Footer Placeholder 3">
            <a:extLst>
              <a:ext uri="{FF2B5EF4-FFF2-40B4-BE49-F238E27FC236}">
                <a16:creationId xmlns:a16="http://schemas.microsoft.com/office/drawing/2014/main" id="{669E3B51-5E30-9A71-33D4-E7B32616B9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B8AA10-3D17-1062-8A25-927244ED72CF}"/>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3228456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12C8E2-DAFA-C2F3-9B9D-D6E81441421E}"/>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3" name="Footer Placeholder 2">
            <a:extLst>
              <a:ext uri="{FF2B5EF4-FFF2-40B4-BE49-F238E27FC236}">
                <a16:creationId xmlns:a16="http://schemas.microsoft.com/office/drawing/2014/main" id="{2C50EB68-D86A-BD57-F258-985087402B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24B5C1-4DE7-D1BD-3499-7D82AD09123E}"/>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2438468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3EA50-8E92-29AD-3493-8AB335A54C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8F6DE-1204-6E12-E901-0B77309379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012F9E-1DB5-CDBE-A8A9-4FC2004A7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FB8F3-641F-05AB-A66F-6318EDB65254}"/>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6" name="Footer Placeholder 5">
            <a:extLst>
              <a:ext uri="{FF2B5EF4-FFF2-40B4-BE49-F238E27FC236}">
                <a16:creationId xmlns:a16="http://schemas.microsoft.com/office/drawing/2014/main" id="{E7CBBB73-5674-2914-2BCB-A6517FD33A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283046-DEE7-F7B2-092D-4E4C94ECF344}"/>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296556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5E039-ED88-7678-E296-7A1DA65EED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AD7124-33DB-39B5-00D2-5C18D9DF2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076E0F-8927-4DDF-D8D1-444348E4B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33B9D4-1EE5-D6B6-87D4-1BEE9DE97575}"/>
              </a:ext>
            </a:extLst>
          </p:cNvPr>
          <p:cNvSpPr>
            <a:spLocks noGrp="1"/>
          </p:cNvSpPr>
          <p:nvPr>
            <p:ph type="dt" sz="half" idx="10"/>
          </p:nvPr>
        </p:nvSpPr>
        <p:spPr>
          <a:xfrm>
            <a:off x="838200" y="6356350"/>
            <a:ext cx="2743200" cy="365125"/>
          </a:xfrm>
          <a:prstGeom prst="rect">
            <a:avLst/>
          </a:prstGeom>
        </p:spPr>
        <p:txBody>
          <a:bodyPr/>
          <a:lstStyle/>
          <a:p>
            <a:fld id="{995D4A2C-41E3-A64A-9D54-5BD3AE93CF6D}" type="datetimeFigureOut">
              <a:rPr lang="en-US" smtClean="0"/>
              <a:t>1/15/26</a:t>
            </a:fld>
            <a:endParaRPr lang="en-US"/>
          </a:p>
        </p:txBody>
      </p:sp>
      <p:sp>
        <p:nvSpPr>
          <p:cNvPr id="6" name="Footer Placeholder 5">
            <a:extLst>
              <a:ext uri="{FF2B5EF4-FFF2-40B4-BE49-F238E27FC236}">
                <a16:creationId xmlns:a16="http://schemas.microsoft.com/office/drawing/2014/main" id="{8BB9EFA0-C178-4D3D-5C51-258EF8EB45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B85B49-D2A4-CD27-78EE-33183CB16319}"/>
              </a:ext>
            </a:extLst>
          </p:cNvPr>
          <p:cNvSpPr>
            <a:spLocks noGrp="1"/>
          </p:cNvSpPr>
          <p:nvPr>
            <p:ph type="sldNum" sz="quarter" idx="12"/>
          </p:nvPr>
        </p:nvSpPr>
        <p:spPr/>
        <p:txBody>
          <a:bodyPr/>
          <a:lstStyle/>
          <a:p>
            <a:fld id="{8B1221D7-E08F-CB4A-8A4E-2728BB126EBA}" type="slidenum">
              <a:rPr lang="en-US" smtClean="0"/>
              <a:t>‹#›</a:t>
            </a:fld>
            <a:endParaRPr lang="en-US"/>
          </a:p>
        </p:txBody>
      </p:sp>
    </p:spTree>
    <p:extLst>
      <p:ext uri="{BB962C8B-B14F-4D97-AF65-F5344CB8AC3E}">
        <p14:creationId xmlns:p14="http://schemas.microsoft.com/office/powerpoint/2010/main" val="1850782574"/>
      </p:ext>
    </p:extLst>
  </p:cSld>
  <p:clrMapOvr>
    <a:masterClrMapping/>
  </p:clrMapOvr>
</p:sldLayout>
</file>

<file path=ppt/slideMasters/_rels/slideMaster1.xml.rels><?xml version="1.0" encoding="UTF-8"?><Relationships xmlns="http://schemas.openxmlformats.org/package/2006/relationships"><Relationship Id="rId8" Target="../slideLayouts/slideLayout8.xml" Type="http://schemas.openxmlformats.org/officeDocument/2006/relationships/slideLayout" /><Relationship Id="rId13" Target="../media/image1.png" Type="http://schemas.openxmlformats.org/officeDocument/2006/relationships/image" /><Relationship Id="rId3" Target="../slideLayouts/slideLayout3.xml" Type="http://schemas.openxmlformats.org/officeDocument/2006/relationships/slideLayout" /><Relationship Id="rId7" Target="../slideLayouts/slideLayout7.xml" Type="http://schemas.openxmlformats.org/officeDocument/2006/relationships/slideLayout" /><Relationship Id="rId12" Target="../theme/theme1.xml" Type="http://schemas.openxmlformats.org/officeDocument/2006/relationships/theme" /><Relationship Id="rId2" Target="../slideLayouts/slideLayout2.xml" Type="http://schemas.openxmlformats.org/officeDocument/2006/relationships/slideLayout" /><Relationship Id="rId1" Target="../slideLayouts/slideLayout1.xml" Type="http://schemas.openxmlformats.org/officeDocument/2006/relationships/slideLayout" /><Relationship Id="rId6" Target="../slideLayouts/slideLayout6.xml" Type="http://schemas.openxmlformats.org/officeDocument/2006/relationships/slideLayout" /><Relationship Id="rId11" Target="../slideLayouts/slideLayout11.xml" Type="http://schemas.openxmlformats.org/officeDocument/2006/relationships/slideLayout" /><Relationship Id="rId5" Target="../slideLayouts/slideLayout5.xml" Type="http://schemas.openxmlformats.org/officeDocument/2006/relationships/slideLayout" /><Relationship Id="rId10" Target="../slideLayouts/slideLayout10.xml" Type="http://schemas.openxmlformats.org/officeDocument/2006/relationships/slideLayout" /><Relationship Id="rId4" Target="../slideLayouts/slideLayout4.xml" Type="http://schemas.openxmlformats.org/officeDocument/2006/relationships/slideLayout" /><Relationship Id="rId9" Target="../slideLayouts/slideLayout9.xml" Type="http://schemas.openxmlformats.org/officeDocument/2006/relationships/slideLayout"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3E12D4-A01F-A50F-F70B-3BB4486E90EB}"/>
              </a:ext>
            </a:extLst>
          </p:cNvPr>
          <p:cNvSpPr>
            <a:spLocks noGrp="1"/>
          </p:cNvSpPr>
          <p:nvPr>
            <p:ph type="title"/>
          </p:nvPr>
        </p:nvSpPr>
        <p:spPr>
          <a:xfrm>
            <a:off x="838200" y="365125"/>
            <a:ext cx="10515600" cy="1325563"/>
          </a:xfrm>
          <a:prstGeom prst="rect">
            <a:avLst/>
          </a:prstGeom>
        </p:spPr>
        <p:txBody>
          <a:bodyPr anchor="ctr" bIns="45720" lIns="91440" rIns="91440" rtlCol="0" tIns="45720" vert="horz">
            <a:normAutofit/>
          </a:bodyPr>
          <a:lstStyle/>
          <a:p>
            <a:r>
              <a:rPr lang="en-US"/>
              <a:t>Click to edit Master title style</a:t>
            </a:r>
          </a:p>
        </p:txBody>
      </p:sp>
      <p:sp>
        <p:nvSpPr>
          <p:cNvPr id="3" name="Text Placeholder 2">
            <a:extLst>
              <a:ext uri="{FF2B5EF4-FFF2-40B4-BE49-F238E27FC236}">
                <a16:creationId xmlns:a16="http://schemas.microsoft.com/office/drawing/2014/main" id="{E7759730-616C-BC69-B4A1-3E586286B984}"/>
              </a:ext>
            </a:extLst>
          </p:cNvPr>
          <p:cNvSpPr>
            <a:spLocks noGrp="1"/>
          </p:cNvSpPr>
          <p:nvPr>
            <p:ph idx="1" type="body"/>
          </p:nvPr>
        </p:nvSpPr>
        <p:spPr>
          <a:xfrm>
            <a:off x="838200" y="1825625"/>
            <a:ext cx="10515600" cy="4351338"/>
          </a:xfrm>
          <a:prstGeom prst="rect">
            <a:avLst/>
          </a:prstGeom>
        </p:spPr>
        <p:txBody>
          <a:bodyPr bIns="45720" lIns="91440" rIns="91440" rtlCol="0" tIns="45720" vert="horz">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7B98B84C-B748-E619-E346-6C4466A5EEF4}"/>
              </a:ext>
            </a:extLst>
          </p:cNvPr>
          <p:cNvSpPr>
            <a:spLocks noGrp="1"/>
          </p:cNvSpPr>
          <p:nvPr>
            <p:ph idx="3" sz="quarter" type="ftr"/>
          </p:nvPr>
        </p:nvSpPr>
        <p:spPr>
          <a:xfrm>
            <a:off x="4038600" y="6356350"/>
            <a:ext cx="4114800" cy="365125"/>
          </a:xfrm>
          <a:prstGeom prst="rect">
            <a:avLst/>
          </a:prstGeom>
        </p:spPr>
        <p:txBody>
          <a:bodyPr anchor="ctr" bIns="45720" lIns="91440" rIns="91440" rtlCol="0" tIns="45720" vert="horz"/>
          <a:lstStyle>
            <a:lvl1pPr algn="ctr">
              <a:defRPr sz="1200">
                <a:solidFill>
                  <a:schemeClr val="tx1">
                    <a:tint val="82000"/>
                  </a:schemeClr>
                </a:solidFill>
              </a:defRPr>
            </a:lvl1pPr>
          </a:lstStyle>
          <a:p>
            <a:r>
              <a:rPr dirty="0" lang="en-US" sz="1200"/>
              <a:t>Copyright Nick Laneman, Jon Chisum, Bert Hochwald, 2020-2026. All Rights Reserved. </a:t>
            </a:r>
            <a:endParaRPr dirty="0" lang="en-US"/>
          </a:p>
        </p:txBody>
      </p:sp>
      <p:sp>
        <p:nvSpPr>
          <p:cNvPr id="6" name="Slide Number Placeholder 5">
            <a:extLst>
              <a:ext uri="{FF2B5EF4-FFF2-40B4-BE49-F238E27FC236}">
                <a16:creationId xmlns:a16="http://schemas.microsoft.com/office/drawing/2014/main" id="{E647330C-6A57-7F4C-D538-1C135A177049}"/>
              </a:ext>
            </a:extLst>
          </p:cNvPr>
          <p:cNvSpPr>
            <a:spLocks noGrp="1"/>
          </p:cNvSpPr>
          <p:nvPr>
            <p:ph idx="4" sz="quarter" type="sldNum"/>
          </p:nvPr>
        </p:nvSpPr>
        <p:spPr>
          <a:xfrm>
            <a:off x="8610600" y="6356350"/>
            <a:ext cx="2743200" cy="365125"/>
          </a:xfrm>
          <a:prstGeom prst="rect">
            <a:avLst/>
          </a:prstGeom>
        </p:spPr>
        <p:txBody>
          <a:bodyPr anchor="ctr" bIns="45720" lIns="91440" rIns="91440" rtlCol="0" tIns="45720" vert="horz"/>
          <a:lstStyle>
            <a:lvl1pPr algn="r">
              <a:defRPr sz="1200">
                <a:solidFill>
                  <a:schemeClr val="tx1">
                    <a:tint val="82000"/>
                  </a:schemeClr>
                </a:solidFill>
              </a:defRPr>
            </a:lvl1pPr>
          </a:lstStyle>
          <a:p>
            <a:fld id="{8B1221D7-E08F-CB4A-8A4E-2728BB126EBA}" type="slidenum">
              <a:rPr lang="en-US" smtClean="0"/>
              <a:t>‹#›</a:t>
            </a:fld>
            <a:endParaRPr lang="en-US"/>
          </a:p>
        </p:txBody>
      </p:sp>
      <p:pic>
        <p:nvPicPr>
          <p:cNvPr descr="A close up of a logo  AI-generated content may be incorrect." id="8" name="Picture 7">
            <a:extLst>
              <a:ext uri="{FF2B5EF4-FFF2-40B4-BE49-F238E27FC236}">
                <a16:creationId xmlns:a16="http://schemas.microsoft.com/office/drawing/2014/main" id="{635FD43F-9B1D-7BBA-67B2-14CB345D818F}"/>
              </a:ext>
            </a:extLst>
          </p:cNvPr>
          <p:cNvPicPr>
            <a:picLocks noChangeAspect="1"/>
          </p:cNvPicPr>
          <p:nvPr userDrawn="1"/>
        </p:nvPicPr>
        <p:blipFill>
          <a:blip r:embed="rId13"/>
          <a:stretch>
            <a:fillRect/>
          </a:stretch>
        </p:blipFill>
        <p:spPr>
          <a:xfrm>
            <a:off x="838200" y="6100846"/>
            <a:ext cx="2647950" cy="511008"/>
          </a:xfrm>
          <a:prstGeom prst="rect">
            <a:avLst/>
          </a:prstGeom>
        </p:spPr>
      </p:pic>
    </p:spTree>
    <p:extLst>
      <p:ext uri="{BB962C8B-B14F-4D97-AF65-F5344CB8AC3E}">
        <p14:creationId xmlns:p14="http://schemas.microsoft.com/office/powerpoint/2010/main" val="237098704"/>
      </p:ext>
    </p:extLst>
  </p:cSld>
  <p:clrMap accent1="accent1" accent2="accent2" accent3="accent3" accent4="accent4" accent5="accent5" accent6="accent6" bg1="lt1" bg2="lt2" folHlink="folHlink" hlink="hlink" tx1="dk1" tx2="dk2"/>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eaLnBrk="1" hangingPunct="1" latinLnBrk="0" rtl="0">
        <a:lnSpc>
          <a:spcPct val="90000"/>
        </a:lnSpc>
        <a:spcBef>
          <a:spcPct val="0"/>
        </a:spcBef>
        <a:buNone/>
        <a:defRPr kern="1200" sz="4400">
          <a:solidFill>
            <a:schemeClr val="tx1"/>
          </a:solidFill>
          <a:latin typeface="+mj-lt"/>
          <a:ea typeface="+mj-ea"/>
          <a:cs typeface="+mj-cs"/>
        </a:defRPr>
      </a:lvl1pPr>
    </p:titleStyle>
    <p:body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p:bodyStyle>
    <p:otherStyle>
      <a:defPPr>
        <a:defRPr lang="en-US"/>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otherStyle>
  </p:txStyles>
</p:sldMaster>
</file>

<file path=ppt/slides/_rels/slide1.xml.rels><?xml version="1.0" encoding="UTF-8"?><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Relationships xmlns="http://schemas.openxmlformats.org/package/2006/relationships"><Relationship Id="rId1" Type="http://schemas.openxmlformats.org/officeDocument/2006/relationships/slideLayout" Target="../slideLayouts/slideLayout4.xml" /><Relationship Id="rId3" Type="http://schemas.openxmlformats.org/officeDocument/2006/relationships/image" Target="../media/image3.jpg" /><Relationship Id="rId2" Type="http://schemas.openxmlformats.org/officeDocument/2006/relationships/image" Target="../media/image2.jpg" /></Relationships>
</file>

<file path=ppt/slides/_rels/slide4.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jnl@nd.edu" TargetMode="External" /><Relationship Id="rId3" Type="http://schemas.openxmlformats.org/officeDocument/2006/relationships/hyperlink" Target="mailto:bhochwald@nd.edu" TargetMode="External" /><Relationship Id="rId4" Type="http://schemas.openxmlformats.org/officeDocument/2006/relationships/hyperlink" Target="mailto:jchisum@nd.edu" TargetMode="External" /></Relationships>
</file>

<file path=ppt/slides/_rels/slide7.xml.rels><?xml version="1.0" encoding="UTF-8"?><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867FF-FDCE-3D98-EA89-FFDC6B1FF4E9}"/>
              </a:ext>
            </a:extLst>
          </p:cNvPr>
          <p:cNvSpPr>
            <a:spLocks noGrp="1"/>
          </p:cNvSpPr>
          <p:nvPr>
            <p:ph type="ctrTitle"/>
          </p:nvPr>
        </p:nvSpPr>
        <p:spPr>
          <a:xfrm>
            <a:off x="1524000" y="1122363"/>
            <a:ext cx="9144000" cy="2387600"/>
          </a:xfrm>
        </p:spPr>
        <p:txBody>
          <a:bodyPr/>
          <a:lstStyle/>
          <a:p>
            <a:pPr lvl="0" indent="0" marL="0">
              <a:buNone/>
            </a:pPr>
            <a:r>
              <a:rPr/>
              <a:t>Welcome to RadioWare</a:t>
            </a:r>
          </a:p>
        </p:txBody>
      </p:sp>
      <p:sp>
        <p:nvSpPr>
          <p:cNvPr id="3" name="Subtitle 2">
            <a:extLst>
              <a:ext uri="{FF2B5EF4-FFF2-40B4-BE49-F238E27FC236}">
                <a16:creationId xmlns:a16="http://schemas.microsoft.com/office/drawing/2014/main" id="{67153B9E-CED7-BEDF-D2ED-3EED7A4B77CA}"/>
              </a:ext>
            </a:extLst>
          </p:cNvPr>
          <p:cNvSpPr>
            <a:spLocks noGrp="1"/>
          </p:cNvSpPr>
          <p:nvPr>
            <p:ph idx="1" type="subTitle"/>
          </p:nvPr>
        </p:nvSpPr>
        <p:spPr>
          <a:xfrm>
            <a:off x="1524000" y="3602038"/>
            <a:ext cx="9144000" cy="1655762"/>
          </a:xfrm>
        </p:spPr>
        <p:txBody>
          <a:bodyPr/>
          <a:lstStyle/>
          <a:p>
            <a:pPr lvl="0" indent="0" marL="0">
              <a:buNone/>
            </a:pPr>
            <a:r>
              <a:rPr/>
              <a:t>EE-30023/31023, Department of Electrical Engineering, University of Notre Dame</a:t>
            </a:r>
            <a:br/>
            <a:br/>
          </a:p>
        </p:txBody>
      </p:sp>
    </p:spTree>
  </p:cSl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03CA2E-4CC6-17FB-8309-0E5918556C27}"/>
              </a:ext>
            </a:extLst>
          </p:cNvPr>
          <p:cNvSpPr>
            <a:spLocks noGrp="1"/>
          </p:cNvSpPr>
          <p:nvPr>
            <p:ph idx="1"/>
          </p:nvPr>
        </p:nvSpPr>
        <p:spPr/>
        <p:txBody>
          <a:bodyPr/>
          <a:lstStyle/>
          <a:p>
            <a:pPr lvl="0" indent="0" marL="0">
              <a:buNone/>
            </a:pPr>
            <a:r>
              <a:rPr/>
              <a:t>EE-30023 and EE-31023 are the lecture and lab course numbers, respectively, for </a:t>
            </a:r>
            <a:r>
              <a:rPr i="1"/>
              <a:t>Digital Radio Communication Systems</a:t>
            </a:r>
            <a:r>
              <a:rPr/>
              <a:t>, a lab-based elective course offered to juniors and seniors in the Department of Electrical Engineering at the University of Notre Dame. The latest offering of this course is in Spring 2026.</a:t>
            </a:r>
          </a:p>
        </p:txBody>
      </p:sp>
    </p:spTree>
  </p:cSl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descr="frontmatter/images/20191002_151027.jpg" id="0" name="Picture 1"/>
          <p:cNvPicPr>
            <a:picLocks noGrp="1" noChangeAspect="1"/>
          </p:cNvPicPr>
          <p:nvPr/>
        </p:nvPicPr>
        <p:blipFill>
          <a:blip r:embed="rId2"/>
          <a:stretch>
            <a:fillRect/>
          </a:stretch>
        </p:blipFill>
        <p:spPr bwMode="auto">
          <a:xfrm>
            <a:off x="876300" y="1816100"/>
            <a:ext cx="5118100" cy="3835400"/>
          </a:xfrm>
          <a:prstGeom prst="rect">
            <a:avLst/>
          </a:prstGeom>
          <a:noFill/>
          <a:ln w="9525">
            <a:noFill/>
            <a:headEnd/>
            <a:tailEnd/>
          </a:ln>
        </p:spPr>
      </p:pic>
      <p:sp>
        <p:nvSpPr>
          <p:cNvPr id="1" name="TextBox 3"/>
          <p:cNvSpPr txBox="1"/>
          <p:nvPr/>
        </p:nvSpPr>
        <p:spPr>
          <a:xfrm>
            <a:off x="838200" y="5651500"/>
            <a:ext cx="5181600" cy="508000"/>
          </a:xfrm>
          <a:prstGeom prst="rect">
            <a:avLst/>
          </a:prstGeom>
          <a:noFill/>
        </p:spPr>
        <p:txBody>
          <a:bodyPr/>
          <a:lstStyle/>
          <a:p>
            <a:pPr lvl="0" indent="0" marL="0" algn="ctr">
              <a:buNone/>
            </a:pPr>
            <a:r>
              <a:rPr/>
              <a:t>RF Modules</a:t>
            </a:r>
          </a:p>
        </p:txBody>
      </p:sp>
      <p:pic>
        <p:nvPicPr>
          <p:cNvPr descr="frontmatter/images/20191002_152821.jpg" id="0" name="Picture 1"/>
          <p:cNvPicPr>
            <a:picLocks noGrp="1" noChangeAspect="1"/>
          </p:cNvPicPr>
          <p:nvPr/>
        </p:nvPicPr>
        <p:blipFill>
          <a:blip r:embed="rId3"/>
          <a:stretch>
            <a:fillRect/>
          </a:stretch>
        </p:blipFill>
        <p:spPr bwMode="auto">
          <a:xfrm>
            <a:off x="6210300" y="1816100"/>
            <a:ext cx="5118100" cy="3835400"/>
          </a:xfrm>
          <a:prstGeom prst="rect">
            <a:avLst/>
          </a:prstGeom>
          <a:noFill/>
          <a:ln w="9525">
            <a:noFill/>
            <a:headEnd/>
            <a:tailEnd/>
          </a:ln>
        </p:spPr>
      </p:pic>
      <p:sp>
        <p:nvSpPr>
          <p:cNvPr id="1" name="TextBox 3"/>
          <p:cNvSpPr txBox="1"/>
          <p:nvPr/>
        </p:nvSpPr>
        <p:spPr>
          <a:xfrm>
            <a:off x="6172200" y="5651500"/>
            <a:ext cx="5181600" cy="508000"/>
          </a:xfrm>
          <a:prstGeom prst="rect">
            <a:avLst/>
          </a:prstGeom>
          <a:noFill/>
        </p:spPr>
        <p:txBody>
          <a:bodyPr/>
          <a:lstStyle/>
          <a:p>
            <a:pPr lvl="0" indent="0" marL="0" algn="ctr">
              <a:buNone/>
            </a:pPr>
            <a:r>
              <a:rPr/>
              <a:t>Python Code</a:t>
            </a:r>
          </a:p>
        </p:txBody>
      </p:sp>
    </p:spTree>
  </p:cSl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03A-8622-BD6C-9F11-88E25AFD6588}"/>
              </a:ext>
            </a:extLst>
          </p:cNvPr>
          <p:cNvSpPr>
            <a:spLocks noGrp="1"/>
          </p:cNvSpPr>
          <p:nvPr>
            <p:ph type="title"/>
          </p:nvPr>
        </p:nvSpPr>
        <p:spPr/>
        <p:txBody>
          <a:bodyPr/>
          <a:lstStyle/>
          <a:p>
            <a:pPr lvl="0" indent="0" marL="0">
              <a:buNone/>
            </a:pPr>
            <a:r>
              <a:rPr/>
              <a:t>High-Level Overview</a:t>
            </a:r>
          </a:p>
        </p:txBody>
      </p:sp>
      <p:sp>
        <p:nvSpPr>
          <p:cNvPr id="3" name="Content Placeholder 2">
            <a:extLst>
              <a:ext uri="{FF2B5EF4-FFF2-40B4-BE49-F238E27FC236}">
                <a16:creationId xmlns:a16="http://schemas.microsoft.com/office/drawing/2014/main" id="{3F03CA2E-4CC6-17FB-8309-0E5918556C27}"/>
              </a:ext>
            </a:extLst>
          </p:cNvPr>
          <p:cNvSpPr>
            <a:spLocks noGrp="1"/>
          </p:cNvSpPr>
          <p:nvPr>
            <p:ph idx="1"/>
          </p:nvPr>
        </p:nvSpPr>
        <p:spPr/>
        <p:txBody>
          <a:bodyPr/>
          <a:lstStyle/>
          <a:p>
            <a:pPr lvl="0" indent="0" marL="0">
              <a:buNone/>
            </a:pPr>
            <a:r>
              <a:rPr/>
              <a:t>Welcome! </a:t>
            </a:r>
            <a:r>
              <a:rPr i="1"/>
              <a:t>EE-30023/31023: Digital Radio Communication Systems</a:t>
            </a:r>
            <a:r>
              <a:rPr/>
              <a:t> is a junior/senior level elective course covering the basic concepts and practical aspects of modern, interference-limited, wireless communication and related systems.</a:t>
            </a:r>
          </a:p>
          <a:p>
            <a:pPr lvl="0" indent="0" marL="0">
              <a:buNone/>
            </a:pPr>
            <a:r>
              <a:rPr/>
              <a:t>Objectives for the course include:</a:t>
            </a:r>
          </a:p>
          <a:p>
            <a:pPr lvl="0"/>
            <a:r>
              <a:rPr/>
              <a:t>surveying characteristics and models of communication channels, transceiver architectures, and protocol stacks</a:t>
            </a:r>
          </a:p>
          <a:p>
            <a:pPr lvl="0"/>
            <a:r>
              <a:rPr/>
              <a:t>developing standard system block diagrams, component algorithms, and performance metrics</a:t>
            </a:r>
          </a:p>
          <a:p>
            <a:pPr lvl="0"/>
            <a:r>
              <a:rPr/>
              <a:t>fostering deeper exploration through hands-on-learning, collaboration, and self-study</a:t>
            </a:r>
          </a:p>
          <a:p>
            <a:pPr lvl="0" indent="0" marL="0">
              <a:buNone/>
            </a:pPr>
            <a:r>
              <a:rPr/>
              <a:t>Prerequisites for the course include </a:t>
            </a:r>
            <a:r>
              <a:rPr i="1"/>
              <a:t>EE-30122: System Theory and Application</a:t>
            </a:r>
            <a:r>
              <a:rPr/>
              <a:t> and co-requisites for the course include </a:t>
            </a:r>
            <a:r>
              <a:rPr i="1"/>
              <a:t>EE-30210: Random Phenomena in Electrical Engineering</a:t>
            </a:r>
            <a:r>
              <a:rPr/>
              <a:t>, their equivalents, or permission of the instructor.</a:t>
            </a:r>
          </a:p>
          <a:p>
            <a:pPr lvl="0" indent="0" marL="0">
              <a:buNone/>
            </a:pPr>
            <a:r>
              <a:rPr/>
              <a:t>This offering of the course is being significantly revised and evaluated with support from the Office of Naval Research (ONR) as well as the National Science Foundation (NSF), and leverages collaborative relationships with experts in the commercial industry as well as government agencies.</a:t>
            </a:r>
          </a:p>
        </p:txBody>
      </p:sp>
    </p:spTree>
  </p:cSl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03A-8622-BD6C-9F11-88E25AFD6588}"/>
              </a:ext>
            </a:extLst>
          </p:cNvPr>
          <p:cNvSpPr>
            <a:spLocks noGrp="1"/>
          </p:cNvSpPr>
          <p:nvPr>
            <p:ph type="title"/>
          </p:nvPr>
        </p:nvSpPr>
        <p:spPr/>
        <p:txBody>
          <a:bodyPr/>
          <a:lstStyle/>
          <a:p>
            <a:pPr lvl="0" indent="0" marL="0">
              <a:buNone/>
            </a:pPr>
            <a:r>
              <a:rPr/>
              <a:t>Motivation</a:t>
            </a:r>
          </a:p>
        </p:txBody>
      </p:sp>
      <p:sp>
        <p:nvSpPr>
          <p:cNvPr id="3" name="Content Placeholder 2">
            <a:extLst>
              <a:ext uri="{FF2B5EF4-FFF2-40B4-BE49-F238E27FC236}">
                <a16:creationId xmlns:a16="http://schemas.microsoft.com/office/drawing/2014/main" id="{3F03CA2E-4CC6-17FB-8309-0E5918556C27}"/>
              </a:ext>
            </a:extLst>
          </p:cNvPr>
          <p:cNvSpPr>
            <a:spLocks noGrp="1"/>
          </p:cNvSpPr>
          <p:nvPr>
            <p:ph idx="1"/>
          </p:nvPr>
        </p:nvSpPr>
        <p:spPr/>
        <p:txBody>
          <a:bodyPr/>
          <a:lstStyle/>
          <a:p>
            <a:pPr lvl="0" indent="0" marL="0">
              <a:buNone/>
            </a:pPr>
            <a:r>
              <a:rPr b="1"/>
              <a:t>Are you interested in learning the foundations of commercial wireless technologies such as 5G and Wi-Fi as well as military wireless technologies for communications, sensing, and electronic warfare?</a:t>
            </a:r>
            <a:r>
              <a:rPr/>
              <a:t> All of these technologies rely on </a:t>
            </a:r>
            <a:r>
              <a:rPr i="1"/>
              <a:t>digital radio communications</a:t>
            </a:r>
            <a:r>
              <a:rPr/>
              <a:t>, and they must operate in increasingly challenging radio frequency (RF) spectrum environments.</a:t>
            </a:r>
          </a:p>
          <a:p>
            <a:pPr lvl="0" indent="0" marL="0">
              <a:buNone/>
            </a:pPr>
            <a:r>
              <a:rPr/>
              <a:t>This course begins with an overview of </a:t>
            </a:r>
            <a:r>
              <a:rPr i="1"/>
              <a:t>realistic scenarios</a:t>
            </a:r>
            <a:r>
              <a:rPr/>
              <a:t>, in terms of applications as well as congested and contested RF spectrum environments, to motivate high-level design requirements for digital radio transmitters and receivers. </a:t>
            </a:r>
            <a:r>
              <a:rPr b="1"/>
              <a:t>Starting from a functional wired transmission system, students will cut the wire and add radio components and algorithms to successfully overcome wireless impairments such as propagation, noise, and interference.</a:t>
            </a:r>
          </a:p>
          <a:p>
            <a:pPr lvl="0" indent="0" marL="0">
              <a:buNone/>
            </a:pPr>
            <a:r>
              <a:rPr/>
              <a:t>More specifically, through a series of lectures and laboratory exercises, students will understand and model the key components of digital radios, characterize and optimize end-to-end performance, and build and test their own link-level digital radio transmission system through </a:t>
            </a:r>
            <a:r>
              <a:rPr i="1"/>
              <a:t>hands-on implementation</a:t>
            </a:r>
            <a:r>
              <a:rPr/>
              <a:t>. Student teams will also participate in </a:t>
            </a:r>
            <a:r>
              <a:rPr i="1"/>
              <a:t>red-teaming</a:t>
            </a:r>
            <a:r>
              <a:rPr/>
              <a:t>, an instructive feedback process in which they review, try to impair, and suggest improvements on each other’s designs.</a:t>
            </a:r>
          </a:p>
          <a:p>
            <a:pPr lvl="0" indent="0" marL="0">
              <a:buNone/>
            </a:pPr>
            <a:r>
              <a:rPr b="1"/>
              <a:t>In addition to enhancing conceptual understanding, the laboratory exercises will expand student skills in programming (Python, C), test and measurement, technical communications, and engineering teamwork.</a:t>
            </a:r>
            <a:r>
              <a:rPr/>
              <a:t> The lab kit, design and debugging skills, and conceptual understanding will provide students with a complete baseline for follow-on prototyping and research projects as well as deeper study in communication circuits, channel coding and modulation, and telecommunication networks.</a:t>
            </a:r>
          </a:p>
        </p:txBody>
      </p:sp>
    </p:spTree>
  </p:cSl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03A-8622-BD6C-9F11-88E25AFD6588}"/>
              </a:ext>
            </a:extLst>
          </p:cNvPr>
          <p:cNvSpPr>
            <a:spLocks noGrp="1"/>
          </p:cNvSpPr>
          <p:nvPr>
            <p:ph type="title"/>
          </p:nvPr>
        </p:nvSpPr>
        <p:spPr/>
        <p:txBody>
          <a:bodyPr/>
          <a:lstStyle/>
          <a:p>
            <a:pPr lvl="0" indent="0" marL="0">
              <a:buNone/>
            </a:pPr>
            <a:r>
              <a:rPr/>
              <a:t>Logistics</a:t>
            </a:r>
          </a:p>
        </p:txBody>
      </p:sp>
      <p:sp>
        <p:nvSpPr>
          <p:cNvPr id="3" name="Content Placeholder 2">
            <a:extLst>
              <a:ext uri="{FF2B5EF4-FFF2-40B4-BE49-F238E27FC236}">
                <a16:creationId xmlns:a16="http://schemas.microsoft.com/office/drawing/2014/main" id="{3F03CA2E-4CC6-17FB-8309-0E5918556C27}"/>
              </a:ext>
            </a:extLst>
          </p:cNvPr>
          <p:cNvSpPr>
            <a:spLocks noGrp="1"/>
          </p:cNvSpPr>
          <p:nvPr>
            <p:ph idx="1"/>
          </p:nvPr>
        </p:nvSpPr>
        <p:spPr/>
        <p:txBody>
          <a:bodyPr/>
          <a:lstStyle/>
          <a:p>
            <a:pPr lvl="0" indent="0" marL="0">
              <a:buNone/>
            </a:pPr>
            <a:r>
              <a:rPr/>
              <a:t>Lectures</a:t>
            </a:r>
          </a:p>
          <a:p>
            <a:pPr lvl="0"/>
            <a:r>
              <a:rPr/>
              <a:t>EE-30023 - Mondays &amp; Thursdays, 11:00am-12:15pm</a:t>
            </a:r>
          </a:p>
          <a:p>
            <a:pPr lvl="0" indent="0" marL="0">
              <a:buNone/>
            </a:pPr>
            <a:r>
              <a:rPr/>
              <a:t>Labs (Choose One)</a:t>
            </a:r>
          </a:p>
          <a:p>
            <a:pPr lvl="0"/>
            <a:r>
              <a:rPr/>
              <a:t>EE-31023-01 - Mondays, 3:30-6:30pm</a:t>
            </a:r>
          </a:p>
          <a:p>
            <a:pPr lvl="0"/>
            <a:r>
              <a:rPr/>
              <a:t>EE-31023-02 - Tuesdays, 3:30-6:30pmpm</a:t>
            </a:r>
          </a:p>
          <a:p>
            <a:pPr lvl="0" indent="0" marL="0">
              <a:buNone/>
            </a:pPr>
            <a:r>
              <a:rPr/>
              <a:t>Instructors</a:t>
            </a:r>
          </a:p>
          <a:p>
            <a:pPr lvl="0"/>
            <a:r>
              <a:rPr/>
              <a:t>J. Nicholas Laneman, </a:t>
            </a:r>
            <a:r>
              <a:rPr>
                <a:hlinkClick r:id="rId2"/>
              </a:rPr>
              <a:t>jnl@nd.edu</a:t>
            </a:r>
            <a:r>
              <a:rPr/>
              <a:t> (Lead)</a:t>
            </a:r>
          </a:p>
          <a:p>
            <a:pPr lvl="0"/>
            <a:r>
              <a:rPr/>
              <a:t>Bertrand Hochwald, </a:t>
            </a:r>
            <a:r>
              <a:rPr>
                <a:hlinkClick r:id="rId3"/>
              </a:rPr>
              <a:t>bhochwald@nd.edu</a:t>
            </a:r>
          </a:p>
          <a:p>
            <a:pPr lvl="0"/>
            <a:r>
              <a:rPr/>
              <a:t>Jonathan Chisum, </a:t>
            </a:r>
            <a:r>
              <a:rPr>
                <a:hlinkClick r:id="rId4"/>
              </a:rPr>
              <a:t>jchisum@nd.edu</a:t>
            </a:r>
          </a:p>
        </p:txBody>
      </p:sp>
    </p:spTree>
  </p:cSl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CE03A-8622-BD6C-9F11-88E25AFD6588}"/>
              </a:ext>
            </a:extLst>
          </p:cNvPr>
          <p:cNvSpPr>
            <a:spLocks noGrp="1"/>
          </p:cNvSpPr>
          <p:nvPr>
            <p:ph type="title"/>
          </p:nvPr>
        </p:nvSpPr>
        <p:spPr/>
        <p:txBody>
          <a:bodyPr/>
          <a:lstStyle/>
          <a:p>
            <a:pPr lvl="0" indent="0" marL="0">
              <a:buNone/>
            </a:pPr>
            <a:r>
              <a:rPr/>
              <a:t>Acknowledgements</a:t>
            </a:r>
          </a:p>
        </p:txBody>
      </p:sp>
      <p:sp>
        <p:nvSpPr>
          <p:cNvPr id="3" name="Content Placeholder 2">
            <a:extLst>
              <a:ext uri="{FF2B5EF4-FFF2-40B4-BE49-F238E27FC236}">
                <a16:creationId xmlns:a16="http://schemas.microsoft.com/office/drawing/2014/main" id="{3F03CA2E-4CC6-17FB-8309-0E5918556C27}"/>
              </a:ext>
            </a:extLst>
          </p:cNvPr>
          <p:cNvSpPr>
            <a:spLocks noGrp="1"/>
          </p:cNvSpPr>
          <p:nvPr>
            <p:ph idx="1"/>
          </p:nvPr>
        </p:nvSpPr>
        <p:spPr/>
        <p:txBody>
          <a:bodyPr/>
          <a:lstStyle/>
          <a:p>
            <a:pPr lvl="0" indent="0" marL="0">
              <a:buNone/>
            </a:pPr>
            <a:r>
              <a:rPr/>
              <a:t>This course was initially created and revised with support from the Office of Naval Research (ONR) Science, Technology, Engineering, and Mathematics (STEM) program through Grant N00014-18-1-2734. Current revisions are supported by SpectrumX, the NSF Spectrum Innovation Center, through NSF Award 2132700 operated under cooperative agreement by the University of Notre Dame.</a:t>
            </a: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Widescreen</PresentationFormat>
  <Paragraphs>0</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RadioWare</dc:title>
  <dc:creator/>
  <cp:keywords/>
  <dcterms:created xsi:type="dcterms:W3CDTF">2026-03-16T23:58:11Z</dcterms:created>
  <dcterms:modified xsi:type="dcterms:W3CDTF">2026-03-16T23:58:11Z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copyright">
    <vt:lpwstr/>
  </property>
  <property fmtid="{D5CDD505-2E9C-101B-9397-08002B2CF9AE}" pid="4" name="header-includes">
    <vt:lpwstr/>
  </property>
  <property fmtid="{D5CDD505-2E9C-101B-9397-08002B2CF9AE}" pid="5" name="include-after">
    <vt:lpwstr/>
  </property>
  <property fmtid="{D5CDD505-2E9C-101B-9397-08002B2CF9AE}" pid="6" name="include-before">
    <vt:lpwstr/>
  </property>
  <property fmtid="{D5CDD505-2E9C-101B-9397-08002B2CF9AE}" pid="7" name="labels">
    <vt:lpwstr/>
  </property>
  <property fmtid="{D5CDD505-2E9C-101B-9397-08002B2CF9AE}" pid="8" name="subtitle">
    <vt:lpwstr>EE-30023/31023, Department of Electrical Engineering, University of Notre Dame</vt:lpwstr>
  </property>
  <property fmtid="{D5CDD505-2E9C-101B-9397-08002B2CF9AE}" pid="9" name="toc-title">
    <vt:lpwstr>Table of contents</vt:lpwstr>
  </property>
</Properties>
</file>