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sz="16997"/>
    <p:restoredTop sz="94694"/>
  </p:normalViewPr>
  <p:slideViewPr>
    <p:cSldViewPr snapToGrid="0">
      <p:cViewPr varScale="1">
        <p:scale>
          <a:sx d="100" n="120"/>
          <a:sy d="100" n="120"/>
        </p:scale>
        <p:origin x="184" y="288"/>
      </p:cViewPr>
      <p:guideLst/>
    </p:cSldViewPr>
  </p:slideViewPr>
  <p:notesTextViewPr>
    <p:cViewPr>
      <p:scale>
        <a:sx d="1" n="1"/>
        <a:sy d="1" n="1"/>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presProps" Target="presProps.xml" /><Relationship Id="rId1" Type="http://schemas.openxmlformats.org/officeDocument/2006/relationships/slideMaster" Target="slideMasters/slideMaster1.xml" /><Relationship Id="rId15" Type="http://schemas.openxmlformats.org/officeDocument/2006/relationships/tableStyles" Target="tableStyles.xml" /><Relationship Id="rId14" Type="http://schemas.openxmlformats.org/officeDocument/2006/relationships/theme" Target="theme/theme1.xml" /><Relationship Id="rId13"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867FF-FDCE-3D98-EA89-FFDC6B1FF4E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153B9E-CED7-BEDF-D2ED-3EED7A4B77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D73516-5FBD-3BFD-D07F-C344D287BD1A}"/>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5" name="Footer Placeholder 4">
            <a:extLst>
              <a:ext uri="{FF2B5EF4-FFF2-40B4-BE49-F238E27FC236}">
                <a16:creationId xmlns:a16="http://schemas.microsoft.com/office/drawing/2014/main" id="{3F60B5E2-EE61-E7BC-B680-C1E240A05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34C125-6304-82C7-49CB-76D39C1F755B}"/>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677467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BCE76-A223-0837-A753-6B374BC711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E0AA669-42AF-8AF0-9564-0611753DFD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E7E7BA-5320-5003-034D-222EDA63A790}"/>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5" name="Footer Placeholder 4">
            <a:extLst>
              <a:ext uri="{FF2B5EF4-FFF2-40B4-BE49-F238E27FC236}">
                <a16:creationId xmlns:a16="http://schemas.microsoft.com/office/drawing/2014/main" id="{02F1AE9E-6BD1-4931-52B6-FDBAED0B8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FAE65E-0220-0236-94F0-1DFDCC7FC5A5}"/>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3323193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4ADFCB-8DA3-9D74-0EC9-B09A569AE1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E17CA74-A44E-C544-1D45-077C4E3271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B9201D-131B-11FE-6292-A66B784F0A97}"/>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5" name="Footer Placeholder 4">
            <a:extLst>
              <a:ext uri="{FF2B5EF4-FFF2-40B4-BE49-F238E27FC236}">
                <a16:creationId xmlns:a16="http://schemas.microsoft.com/office/drawing/2014/main" id="{A962161A-EA84-4F8C-2A56-526C66DF55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EB9883-69E9-B479-AD9F-50CD753F0C98}"/>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325892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78437E-0B25-F4DF-FA30-A8D874E6C637}"/>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5" name="Footer Placeholder 4">
            <a:extLst>
              <a:ext uri="{FF2B5EF4-FFF2-40B4-BE49-F238E27FC236}">
                <a16:creationId xmlns:a16="http://schemas.microsoft.com/office/drawing/2014/main" id="{8633CDAF-7D64-B033-4865-85BCE5D064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7791D0-3296-53F2-4B0F-511CC5CB3F33}"/>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3344480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2BD90-B52C-0D45-5B30-D0728244E6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7CDA01-4C0C-5452-F6A4-EF4FF15734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26A346-806E-297A-35F7-A2AF4E7E62BC}"/>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5" name="Footer Placeholder 4">
            <a:extLst>
              <a:ext uri="{FF2B5EF4-FFF2-40B4-BE49-F238E27FC236}">
                <a16:creationId xmlns:a16="http://schemas.microsoft.com/office/drawing/2014/main" id="{F0332453-C4CB-476F-D776-11492B300B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2844C9-1486-FAD8-978D-CE30C44C5BB9}"/>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3475646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A676E-6C6F-9DEE-3621-85F47EBD3A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804B0A-5DA9-4890-C4A1-34FBAC3BAA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F4E1FB-7350-3019-CDD9-F7628B6453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51F665-C121-F637-1E7D-0E61FABBF73F}"/>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6" name="Footer Placeholder 5">
            <a:extLst>
              <a:ext uri="{FF2B5EF4-FFF2-40B4-BE49-F238E27FC236}">
                <a16:creationId xmlns:a16="http://schemas.microsoft.com/office/drawing/2014/main" id="{275BF515-4759-38E3-81EC-E558C9C217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4E2B3D-C851-CBA9-4C8B-EC739061CBEA}"/>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882363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CD824-C6EE-FF23-8811-07A5FC1DE5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3C89D19-C961-FC3A-473A-265E972A1E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834932-802A-3322-4ED8-A25703053D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1B3441-5F9E-FB30-22A8-466D35BD42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3F8AEC3-71A1-A812-20C7-4D0B617DB7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97103F-5892-F9BC-191B-786AC321E769}"/>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8" name="Footer Placeholder 7">
            <a:extLst>
              <a:ext uri="{FF2B5EF4-FFF2-40B4-BE49-F238E27FC236}">
                <a16:creationId xmlns:a16="http://schemas.microsoft.com/office/drawing/2014/main" id="{008A3DE5-543B-3835-E3B4-33B447C2B7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DD7020-2E95-F375-5F17-259D551E6B63}"/>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1906648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98844-0E2B-ED38-BBB1-5D836BC85A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0E3AC0-3CB1-493E-719E-CCC4F9CADBD9}"/>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4" name="Footer Placeholder 3">
            <a:extLst>
              <a:ext uri="{FF2B5EF4-FFF2-40B4-BE49-F238E27FC236}">
                <a16:creationId xmlns:a16="http://schemas.microsoft.com/office/drawing/2014/main" id="{669E3B51-5E30-9A71-33D4-E7B32616B9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B8AA10-3D17-1062-8A25-927244ED72CF}"/>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3228456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12C8E2-DAFA-C2F3-9B9D-D6E81441421E}"/>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3" name="Footer Placeholder 2">
            <a:extLst>
              <a:ext uri="{FF2B5EF4-FFF2-40B4-BE49-F238E27FC236}">
                <a16:creationId xmlns:a16="http://schemas.microsoft.com/office/drawing/2014/main" id="{2C50EB68-D86A-BD57-F258-985087402B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24B5C1-4DE7-D1BD-3499-7D82AD09123E}"/>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2438468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3EA50-8E92-29AD-3493-8AB335A54C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248F6DE-1204-6E12-E901-0B77309379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012F9E-1DB5-CDBE-A8A9-4FC2004A7A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8FB8F3-641F-05AB-A66F-6318EDB65254}"/>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6" name="Footer Placeholder 5">
            <a:extLst>
              <a:ext uri="{FF2B5EF4-FFF2-40B4-BE49-F238E27FC236}">
                <a16:creationId xmlns:a16="http://schemas.microsoft.com/office/drawing/2014/main" id="{E7CBBB73-5674-2914-2BCB-A6517FD33AF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283046-DEE7-F7B2-092D-4E4C94ECF344}"/>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2965569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5E039-ED88-7678-E296-7A1DA65EED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AD7124-33DB-39B5-00D2-5C18D9DF2E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076E0F-8927-4DDF-D8D1-444348E4B8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33B9D4-1EE5-D6B6-87D4-1BEE9DE97575}"/>
              </a:ext>
            </a:extLst>
          </p:cNvPr>
          <p:cNvSpPr>
            <a:spLocks noGrp="1"/>
          </p:cNvSpPr>
          <p:nvPr>
            <p:ph type="dt" sz="half" idx="10"/>
          </p:nvPr>
        </p:nvSpPr>
        <p:spPr>
          <a:xfrm>
            <a:off x="838200" y="6356350"/>
            <a:ext cx="2743200" cy="365125"/>
          </a:xfrm>
          <a:prstGeom prst="rect">
            <a:avLst/>
          </a:prstGeom>
        </p:spPr>
        <p:txBody>
          <a:bodyPr/>
          <a:lstStyle/>
          <a:p>
            <a:fld id="{995D4A2C-41E3-A64A-9D54-5BD3AE93CF6D}" type="datetimeFigureOut">
              <a:rPr lang="en-US" smtClean="0"/>
              <a:t>1/15/26</a:t>
            </a:fld>
            <a:endParaRPr lang="en-US"/>
          </a:p>
        </p:txBody>
      </p:sp>
      <p:sp>
        <p:nvSpPr>
          <p:cNvPr id="6" name="Footer Placeholder 5">
            <a:extLst>
              <a:ext uri="{FF2B5EF4-FFF2-40B4-BE49-F238E27FC236}">
                <a16:creationId xmlns:a16="http://schemas.microsoft.com/office/drawing/2014/main" id="{8BB9EFA0-C178-4D3D-5C51-258EF8EB45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B85B49-D2A4-CD27-78EE-33183CB16319}"/>
              </a:ext>
            </a:extLst>
          </p:cNvPr>
          <p:cNvSpPr>
            <a:spLocks noGrp="1"/>
          </p:cNvSpPr>
          <p:nvPr>
            <p:ph type="sldNum" sz="quarter" idx="12"/>
          </p:nvPr>
        </p:nvSpPr>
        <p:spPr/>
        <p:txBody>
          <a:bodyPr/>
          <a:lstStyle/>
          <a:p>
            <a:fld id="{8B1221D7-E08F-CB4A-8A4E-2728BB126EBA}" type="slidenum">
              <a:rPr lang="en-US" smtClean="0"/>
              <a:t>‹#›</a:t>
            </a:fld>
            <a:endParaRPr lang="en-US"/>
          </a:p>
        </p:txBody>
      </p:sp>
    </p:spTree>
    <p:extLst>
      <p:ext uri="{BB962C8B-B14F-4D97-AF65-F5344CB8AC3E}">
        <p14:creationId xmlns:p14="http://schemas.microsoft.com/office/powerpoint/2010/main" val="1850782574"/>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13" Target="../media/image1.png" Type="http://schemas.openxmlformats.org/officeDocument/2006/relationships/image"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3E12D4-A01F-A50F-F70B-3BB4486E90EB}"/>
              </a:ext>
            </a:extLst>
          </p:cNvPr>
          <p:cNvSpPr>
            <a:spLocks noGrp="1"/>
          </p:cNvSpPr>
          <p:nvPr>
            <p:ph type="title"/>
          </p:nvPr>
        </p:nvSpPr>
        <p:spPr>
          <a:xfrm>
            <a:off x="838200" y="365125"/>
            <a:ext cx="10515600" cy="1325563"/>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a:extLst>
              <a:ext uri="{FF2B5EF4-FFF2-40B4-BE49-F238E27FC236}">
                <a16:creationId xmlns:a16="http://schemas.microsoft.com/office/drawing/2014/main" id="{E7759730-616C-BC69-B4A1-3E586286B984}"/>
              </a:ext>
            </a:extLst>
          </p:cNvPr>
          <p:cNvSpPr>
            <a:spLocks noGrp="1"/>
          </p:cNvSpPr>
          <p:nvPr>
            <p:ph idx="1" type="body"/>
          </p:nvPr>
        </p:nvSpPr>
        <p:spPr>
          <a:xfrm>
            <a:off x="838200" y="1825625"/>
            <a:ext cx="10515600" cy="4351338"/>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B98B84C-B748-E619-E346-6C4466A5EEF4}"/>
              </a:ext>
            </a:extLst>
          </p:cNvPr>
          <p:cNvSpPr>
            <a:spLocks noGrp="1"/>
          </p:cNvSpPr>
          <p:nvPr>
            <p:ph idx="3" sz="quarter" type="ftr"/>
          </p:nvPr>
        </p:nvSpPr>
        <p:spPr>
          <a:xfrm>
            <a:off x="4038600" y="6356350"/>
            <a:ext cx="4114800" cy="365125"/>
          </a:xfrm>
          <a:prstGeom prst="rect">
            <a:avLst/>
          </a:prstGeom>
        </p:spPr>
        <p:txBody>
          <a:bodyPr anchor="ctr" bIns="45720" lIns="91440" rIns="91440" rtlCol="0" tIns="45720" vert="horz"/>
          <a:lstStyle>
            <a:lvl1pPr algn="ctr">
              <a:defRPr sz="1200">
                <a:solidFill>
                  <a:schemeClr val="tx1">
                    <a:tint val="82000"/>
                  </a:schemeClr>
                </a:solidFill>
              </a:defRPr>
            </a:lvl1pPr>
          </a:lstStyle>
          <a:p>
            <a:r>
              <a:rPr dirty="0" lang="en-US" sz="1200"/>
              <a:t>Copyright Nick Laneman, Jon Chisum, Bert Hochwald, 2020-2026. All Rights Reserved. </a:t>
            </a:r>
            <a:endParaRPr dirty="0" lang="en-US"/>
          </a:p>
        </p:txBody>
      </p:sp>
      <p:sp>
        <p:nvSpPr>
          <p:cNvPr id="6" name="Slide Number Placeholder 5">
            <a:extLst>
              <a:ext uri="{FF2B5EF4-FFF2-40B4-BE49-F238E27FC236}">
                <a16:creationId xmlns:a16="http://schemas.microsoft.com/office/drawing/2014/main" id="{E647330C-6A57-7F4C-D538-1C135A177049}"/>
              </a:ext>
            </a:extLst>
          </p:cNvPr>
          <p:cNvSpPr>
            <a:spLocks noGrp="1"/>
          </p:cNvSpPr>
          <p:nvPr>
            <p:ph idx="4" sz="quarter" type="sldNum"/>
          </p:nvPr>
        </p:nvSpPr>
        <p:spPr>
          <a:xfrm>
            <a:off x="8610600" y="6356350"/>
            <a:ext cx="2743200" cy="365125"/>
          </a:xfrm>
          <a:prstGeom prst="rect">
            <a:avLst/>
          </a:prstGeom>
        </p:spPr>
        <p:txBody>
          <a:bodyPr anchor="ctr" bIns="45720" lIns="91440" rIns="91440" rtlCol="0" tIns="45720" vert="horz"/>
          <a:lstStyle>
            <a:lvl1pPr algn="r">
              <a:defRPr sz="1200">
                <a:solidFill>
                  <a:schemeClr val="tx1">
                    <a:tint val="82000"/>
                  </a:schemeClr>
                </a:solidFill>
              </a:defRPr>
            </a:lvl1pPr>
          </a:lstStyle>
          <a:p>
            <a:fld id="{8B1221D7-E08F-CB4A-8A4E-2728BB126EBA}" type="slidenum">
              <a:rPr lang="en-US" smtClean="0"/>
              <a:t>‹#›</a:t>
            </a:fld>
            <a:endParaRPr lang="en-US"/>
          </a:p>
        </p:txBody>
      </p:sp>
      <p:pic>
        <p:nvPicPr>
          <p:cNvPr descr="A close up of a logo  AI-generated content may be incorrect." id="8" name="Picture 7">
            <a:extLst>
              <a:ext uri="{FF2B5EF4-FFF2-40B4-BE49-F238E27FC236}">
                <a16:creationId xmlns:a16="http://schemas.microsoft.com/office/drawing/2014/main" id="{635FD43F-9B1D-7BBA-67B2-14CB345D818F}"/>
              </a:ext>
            </a:extLst>
          </p:cNvPr>
          <p:cNvPicPr>
            <a:picLocks noChangeAspect="1"/>
          </p:cNvPicPr>
          <p:nvPr userDrawn="1"/>
        </p:nvPicPr>
        <p:blipFill>
          <a:blip r:embed="rId13"/>
          <a:stretch>
            <a:fillRect/>
          </a:stretch>
        </p:blipFill>
        <p:spPr>
          <a:xfrm>
            <a:off x="838200" y="6100846"/>
            <a:ext cx="2647950" cy="511008"/>
          </a:xfrm>
          <a:prstGeom prst="rect">
            <a:avLst/>
          </a:prstGeom>
        </p:spPr>
      </p:pic>
    </p:spTree>
    <p:extLst>
      <p:ext uri="{BB962C8B-B14F-4D97-AF65-F5344CB8AC3E}">
        <p14:creationId xmlns:p14="http://schemas.microsoft.com/office/powerpoint/2010/main" val="237098704"/>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kern="1200" sz="44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mailto:jnl@nd.edu" TargetMode="External" /><Relationship Id="rId3" Type="http://schemas.openxmlformats.org/officeDocument/2006/relationships/hyperlink" Target="mailto:hbicer@nd.edu" TargetMode="External" /><Relationship Id="rId4" Type="http://schemas.openxmlformats.org/officeDocument/2006/relationships/hyperlink" Target="mailto:cmanning@nd.edu" TargetMode="External" /><Relationship Id="rId5" Type="http://schemas.openxmlformats.org/officeDocument/2006/relationships/hyperlink" Target="mailto:bhochwald@nd.edu" TargetMode="External" /><Relationship Id="rId6" Type="http://schemas.openxmlformats.org/officeDocument/2006/relationships/hyperlink" Target="mailto:jchisum@nd.edu" TargetMode="Externa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ndwireless.github.io/radioware/" TargetMode="External" /><Relationship Id="rId3" Type="http://schemas.openxmlformats.org/officeDocument/2006/relationships/hyperlink" Target="https://www.amazon.com/dp/B08GVGCKCC" TargetMode="External" /><Relationship Id="rId4" Type="http://schemas.openxmlformats.org/officeDocument/2006/relationships/hyperlink" Target="https://www.analog.com/en/education/education-library/software-defined-radio-for-engineers.html" TargetMode="External" /><Relationship Id="rId5" Type="http://schemas.openxmlformats.org/officeDocument/2006/relationships/hyperlink" Target="https://app.knovel.com/hotlink/toc/id:kpIEWMS004/introduction-electronic/introduction-electronic" TargetMode="Externa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867FF-FDCE-3D98-EA89-FFDC6B1FF4E9}"/>
              </a:ext>
            </a:extLst>
          </p:cNvPr>
          <p:cNvSpPr>
            <a:spLocks noGrp="1"/>
          </p:cNvSpPr>
          <p:nvPr>
            <p:ph type="ctrTitle"/>
          </p:nvPr>
        </p:nvSpPr>
        <p:spPr>
          <a:xfrm>
            <a:off x="1524000" y="1122363"/>
            <a:ext cx="9144000" cy="2387600"/>
          </a:xfrm>
        </p:spPr>
        <p:txBody>
          <a:bodyPr/>
          <a:lstStyle/>
          <a:p>
            <a:pPr lvl="0" indent="0" marL="0">
              <a:buNone/>
            </a:pPr>
            <a:r>
              <a:rPr/>
              <a:t>Syllabus</a:t>
            </a:r>
          </a:p>
        </p:txBody>
      </p:sp>
      <p:sp>
        <p:nvSpPr>
          <p:cNvPr id="3" name="Subtitle 2">
            <a:extLst>
              <a:ext uri="{FF2B5EF4-FFF2-40B4-BE49-F238E27FC236}">
                <a16:creationId xmlns:a16="http://schemas.microsoft.com/office/drawing/2014/main" id="{67153B9E-CED7-BEDF-D2ED-3EED7A4B77CA}"/>
              </a:ext>
            </a:extLst>
          </p:cNvPr>
          <p:cNvSpPr>
            <a:spLocks noGrp="1"/>
          </p:cNvSpPr>
          <p:nvPr>
            <p:ph idx="1" type="subTitle"/>
          </p:nvPr>
        </p:nvSpPr>
        <p:spPr>
          <a:xfrm>
            <a:off x="1524000" y="3602038"/>
            <a:ext cx="9144000" cy="1655762"/>
          </a:xfrm>
        </p:spPr>
        <p:txBody>
          <a:bodyPr/>
          <a:lstStyle/>
          <a:p>
            <a:pPr lvl="0" indent="0" marL="0">
              <a:buNone/>
            </a:pPr>
            <a:r>
              <a:rPr/>
              <a:t>EE-30023/31023, Department of Electrical Engineering, University of Notre Dame</a:t>
            </a:r>
            <a:br/>
            <a:b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Course Grade</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Your course grade will be based upon our best assessment of your understanding of the material covered during the semester. Roughly, the weights used in the grade assignment will be:</a:t>
            </a:r>
          </a:p>
          <a:p>
            <a:pPr lvl="0"/>
            <a:r>
              <a:rPr/>
              <a:t>Homework: 50% (Nominally Prelabs: 20%, Lab Reports: 30%)</a:t>
            </a:r>
          </a:p>
          <a:p>
            <a:pPr lvl="0"/>
            <a:r>
              <a:rPr/>
              <a:t>Concept Quizzes: 10%</a:t>
            </a:r>
          </a:p>
          <a:p>
            <a:pPr lvl="0"/>
            <a:r>
              <a:rPr/>
              <a:t>Midterm Exam: 20%</a:t>
            </a:r>
          </a:p>
          <a:p>
            <a:pPr lvl="0"/>
            <a:r>
              <a:rPr/>
              <a:t>Final Project: 20%</a:t>
            </a:r>
          </a:p>
          <a:p>
            <a:pPr lvl="0" indent="0" marL="0">
              <a:buNone/>
            </a:pPr>
            <a:r>
              <a:rPr/>
              <a:t>However, other factors such as participation and interactions in meetings can make a non-negligible difference in the course grade. In general, the process of assigning a course grade involves careful review of performance in all aspects of the course. Although the focus of the course is obviously learning, not grades, we know the course grade is important to you, and we want you to know that we take the process seriously.</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EE-30023 and EE-31023 are the lecture and lab course numbers, respectively, for </a:t>
            </a:r>
            <a:r>
              <a:rPr i="1"/>
              <a:t>Digital Radio Communication Systems</a:t>
            </a:r>
            <a:r>
              <a:rPr/>
              <a:t>, a junior / senior elective course offered in the Department of Electrical Engineering at the University of Notre Dame. The latest offering of this course in Spring 2026.</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Instruction Team</a:t>
            </a:r>
          </a:p>
        </p:txBody>
      </p:sp>
      <p:graphicFrame>
        <p:nvGraphicFramePr>
          <p:cNvPr id="6" name="Content Placeholder 5"/>
          <p:cNvGraphicFramePr>
            <a:graphicFrameLocks noGrp="1"/>
          </p:cNvGraphicFramePr>
          <p:nvPr>
            <p:ph idx="1"/>
          </p:nvPr>
        </p:nvGraphicFramePr>
        <p:xfrm>
          <a:off x="838200" y="1816100"/>
          <a:ext cx="10515600" cy="4343400"/>
        </p:xfrm>
        <a:graphic>
          <a:graphicData uri="http://schemas.openxmlformats.org/drawingml/2006/table">
            <a:tbl>
              <a:tblPr firstRow="1" bandRow="1">
                <a:tableStyleId>{5C22544A-7EE6-4342-B048-85BDC9FD1C3A}</a:tableStyleId>
              </a:tblPr>
              <a:tblGrid>
                <a:gridCol w="2095500"/>
                <a:gridCol w="2095500"/>
                <a:gridCol w="2095500"/>
                <a:gridCol w="2095500"/>
                <a:gridCol w="2095500"/>
              </a:tblGrid>
              <a:tr h="0">
                <a:tc>
                  <a:txBody>
                    <a:bodyPr/>
                    <a:lstStyle/>
                    <a:p>
                      <a:pPr lvl="0" indent="0" marL="0" algn="l">
                        <a:buNone/>
                      </a:pPr>
                      <a:r>
                        <a:rPr/>
                        <a:t>Role</a:t>
                      </a:r>
                    </a:p>
                  </a:txBody>
                  <a:tcPr/>
                </a:tc>
                <a:tc>
                  <a:txBody>
                    <a:bodyPr/>
                    <a:lstStyle/>
                    <a:p>
                      <a:pPr lvl="0" indent="0" marL="0" algn="l">
                        <a:buNone/>
                      </a:pPr>
                      <a:r>
                        <a:rPr/>
                        <a:t>Name</a:t>
                      </a:r>
                    </a:p>
                  </a:txBody>
                  <a:tcPr/>
                </a:tc>
                <a:tc>
                  <a:txBody>
                    <a:bodyPr/>
                    <a:lstStyle/>
                    <a:p>
                      <a:pPr lvl="0" indent="0" marL="0" algn="l">
                        <a:buNone/>
                      </a:pPr>
                      <a:r>
                        <a:rPr/>
                        <a:t>Office</a:t>
                      </a:r>
                    </a:p>
                  </a:txBody>
                  <a:tcPr/>
                </a:tc>
                <a:tc>
                  <a:txBody>
                    <a:bodyPr/>
                    <a:lstStyle/>
                    <a:p>
                      <a:pPr lvl="0" indent="0" marL="0" algn="l">
                        <a:buNone/>
                      </a:pPr>
                      <a:r>
                        <a:rPr/>
                        <a:t>Email</a:t>
                      </a:r>
                    </a:p>
                  </a:txBody>
                  <a:tcPr/>
                </a:tc>
                <a:tc>
                  <a:txBody>
                    <a:bodyPr/>
                    <a:lstStyle/>
                    <a:p>
                      <a:pPr lvl="0" indent="0" marL="0" algn="l">
                        <a:buNone/>
                      </a:pPr>
                      <a:r>
                        <a:rPr/>
                        <a:t>Photo</a:t>
                      </a:r>
                    </a:p>
                  </a:txBody>
                  <a:tcPr/>
                </a:tc>
              </a:tr>
              <a:tr h="0">
                <a:tc>
                  <a:txBody>
                    <a:bodyPr/>
                    <a:lstStyle/>
                    <a:p>
                      <a:pPr lvl="0" indent="0" marL="0" algn="l">
                        <a:buNone/>
                      </a:pPr>
                      <a:r>
                        <a:rPr/>
                        <a:t>Instructor, PI</a:t>
                      </a:r>
                    </a:p>
                  </a:txBody>
                </a:tc>
                <a:tc>
                  <a:txBody>
                    <a:bodyPr/>
                    <a:lstStyle/>
                    <a:p>
                      <a:pPr lvl="0" indent="0" marL="0" algn="l">
                        <a:buNone/>
                      </a:pPr>
                      <a:r>
                        <a:rPr/>
                        <a:t>J. Nicholas Laneman</a:t>
                      </a:r>
                    </a:p>
                  </a:txBody>
                </a:tc>
                <a:tc>
                  <a:txBody>
                    <a:bodyPr/>
                    <a:lstStyle/>
                    <a:p>
                      <a:pPr lvl="0" indent="0" marL="0" algn="l">
                        <a:buNone/>
                      </a:pPr>
                      <a:r>
                        <a:rPr/>
                        <a:t>264 Fitzpatrick Hall</a:t>
                      </a:r>
                    </a:p>
                  </a:txBody>
                </a:tc>
                <a:tc>
                  <a:txBody>
                    <a:bodyPr/>
                    <a:lstStyle/>
                    <a:p>
                      <a:pPr lvl="0" indent="0" marL="0" algn="l">
                        <a:buNone/>
                      </a:pPr>
                      <a:r>
                        <a:rPr>
                          <a:hlinkClick r:id="rId2"/>
                        </a:rPr>
                        <a:t>jnl@nd.edu</a:t>
                      </a:r>
                    </a:p>
                  </a:txBody>
                </a:tc>
                <a:tc>
                  <a:txBody>
                    <a:bodyPr/>
                    <a:lstStyle/>
                    <a:p>
                      <a:pPr lvl="0" indent="0" marL="0" algn="l">
                        <a:buNone/>
                      </a:pPr>
                      <a:r>
                        <a:rPr/>
                        <a:t>Laneman</a:t>
                      </a:r>
                    </a:p>
                  </a:txBody>
                </a:tc>
              </a:tr>
              <a:tr h="0">
                <a:tc>
                  <a:txBody>
                    <a:bodyPr/>
                    <a:lstStyle/>
                    <a:p>
                      <a:pPr lvl="0" indent="0" marL="0" algn="l">
                        <a:buNone/>
                      </a:pPr>
                      <a:r>
                        <a:rPr/>
                        <a:t>Teaching Assistant</a:t>
                      </a:r>
                    </a:p>
                  </a:txBody>
                </a:tc>
                <a:tc>
                  <a:txBody>
                    <a:bodyPr/>
                    <a:lstStyle/>
                    <a:p>
                      <a:pPr lvl="0" indent="0" marL="0" algn="l">
                        <a:buNone/>
                      </a:pPr>
                      <a:r>
                        <a:rPr/>
                        <a:t>Nazim Bicer</a:t>
                      </a:r>
                    </a:p>
                  </a:txBody>
                </a:tc>
                <a:tc>
                  <a:txBody>
                    <a:bodyPr/>
                    <a:lstStyle/>
                    <a:p>
                      <a:pPr lvl="0" indent="0" marL="0" algn="l">
                        <a:buNone/>
                      </a:pPr>
                      <a:r>
                        <a:rPr/>
                        <a:t>229 Cushing Hall</a:t>
                      </a:r>
                    </a:p>
                  </a:txBody>
                </a:tc>
                <a:tc>
                  <a:txBody>
                    <a:bodyPr/>
                    <a:lstStyle/>
                    <a:p>
                      <a:pPr lvl="0" indent="0" marL="0" algn="l">
                        <a:buNone/>
                      </a:pPr>
                      <a:r>
                        <a:rPr>
                          <a:hlinkClick r:id="rId3"/>
                        </a:rPr>
                        <a:t>hbicer@nd.edu</a:t>
                      </a:r>
                    </a:p>
                  </a:txBody>
                </a:tc>
                <a:tc>
                  <a:txBody>
                    <a:bodyPr/>
                    <a:lstStyle/>
                    <a:p>
                      <a:pPr lvl="0" indent="0" marL="0" algn="l">
                        <a:buNone/>
                      </a:pPr>
                      <a:r>
                        <a:rPr/>
                        <a:t>Bicer</a:t>
                      </a:r>
                    </a:p>
                  </a:txBody>
                </a:tc>
              </a:tr>
              <a:tr h="0">
                <a:tc>
                  <a:txBody>
                    <a:bodyPr/>
                    <a:lstStyle/>
                    <a:p>
                      <a:pPr lvl="0" indent="0" marL="0" algn="l">
                        <a:buNone/>
                      </a:pPr>
                      <a:r>
                        <a:rPr/>
                        <a:t>Engineering Staff</a:t>
                      </a:r>
                    </a:p>
                  </a:txBody>
                </a:tc>
                <a:tc>
                  <a:txBody>
                    <a:bodyPr/>
                    <a:lstStyle/>
                    <a:p>
                      <a:pPr lvl="0" indent="0" marL="0" algn="l">
                        <a:buNone/>
                      </a:pPr>
                      <a:r>
                        <a:rPr/>
                        <a:t>Clint Manning</a:t>
                      </a:r>
                    </a:p>
                  </a:txBody>
                </a:tc>
                <a:tc>
                  <a:txBody>
                    <a:bodyPr/>
                    <a:lstStyle/>
                    <a:p>
                      <a:pPr lvl="0" indent="0" marL="0" algn="l">
                        <a:buNone/>
                      </a:pPr>
                      <a:r>
                        <a:rPr/>
                        <a:t>253B Cushing Hall</a:t>
                      </a:r>
                    </a:p>
                  </a:txBody>
                </a:tc>
                <a:tc>
                  <a:txBody>
                    <a:bodyPr/>
                    <a:lstStyle/>
                    <a:p>
                      <a:pPr lvl="0" indent="0" marL="0" algn="l">
                        <a:buNone/>
                      </a:pPr>
                      <a:r>
                        <a:rPr>
                          <a:hlinkClick r:id="rId4"/>
                        </a:rPr>
                        <a:t>cmanning@nd.edu</a:t>
                      </a:r>
                    </a:p>
                  </a:txBody>
                </a:tc>
                <a:tc>
                  <a:txBody>
                    <a:bodyPr/>
                    <a:lstStyle/>
                    <a:p>
                      <a:pPr lvl="0" indent="0" marL="0" algn="l">
                        <a:buNone/>
                      </a:pPr>
                      <a:r>
                        <a:rPr/>
                        <a:t>Manning</a:t>
                      </a:r>
                    </a:p>
                  </a:txBody>
                </a:tc>
              </a:tr>
              <a:tr h="0">
                <a:tc>
                  <a:txBody>
                    <a:bodyPr/>
                    <a:lstStyle/>
                    <a:p>
                      <a:pPr lvl="0" indent="0" marL="0" algn="l">
                        <a:buNone/>
                      </a:pPr>
                      <a:r>
                        <a:rPr/>
                        <a:t>Advisor, Co-PI</a:t>
                      </a:r>
                    </a:p>
                  </a:txBody>
                </a:tc>
                <a:tc>
                  <a:txBody>
                    <a:bodyPr/>
                    <a:lstStyle/>
                    <a:p>
                      <a:pPr lvl="0" indent="0" marL="0" algn="l">
                        <a:buNone/>
                      </a:pPr>
                      <a:r>
                        <a:rPr/>
                        <a:t>Bertrand Hochwald</a:t>
                      </a:r>
                    </a:p>
                  </a:txBody>
                </a:tc>
                <a:tc>
                  <a:txBody>
                    <a:bodyPr/>
                    <a:lstStyle/>
                    <a:p>
                      <a:pPr lvl="0" indent="0" marL="0" algn="l">
                        <a:buNone/>
                      </a:pPr>
                      <a:r>
                        <a:rPr/>
                        <a:t>203B Cushing Hall</a:t>
                      </a:r>
                    </a:p>
                  </a:txBody>
                </a:tc>
                <a:tc>
                  <a:txBody>
                    <a:bodyPr/>
                    <a:lstStyle/>
                    <a:p>
                      <a:pPr lvl="0" indent="0" marL="0" algn="l">
                        <a:buNone/>
                      </a:pPr>
                      <a:r>
                        <a:rPr>
                          <a:hlinkClick r:id="rId5"/>
                        </a:rPr>
                        <a:t>bhochwald@nd.edu</a:t>
                      </a:r>
                    </a:p>
                  </a:txBody>
                </a:tc>
                <a:tc>
                  <a:txBody>
                    <a:bodyPr/>
                    <a:lstStyle/>
                    <a:p>
                      <a:pPr lvl="0" indent="0" marL="0" algn="l">
                        <a:buNone/>
                      </a:pPr>
                      <a:r>
                        <a:rPr/>
                        <a:t>Hochwald</a:t>
                      </a:r>
                    </a:p>
                  </a:txBody>
                </a:tc>
              </a:tr>
              <a:tr h="0">
                <a:tc>
                  <a:txBody>
                    <a:bodyPr/>
                    <a:lstStyle/>
                    <a:p>
                      <a:pPr lvl="0" indent="0" marL="0" algn="l">
                        <a:buNone/>
                      </a:pPr>
                      <a:r>
                        <a:rPr/>
                        <a:t>Advisor, Co-PI</a:t>
                      </a:r>
                    </a:p>
                  </a:txBody>
                </a:tc>
                <a:tc>
                  <a:txBody>
                    <a:bodyPr/>
                    <a:lstStyle/>
                    <a:p>
                      <a:pPr lvl="0" indent="0" marL="0" algn="l">
                        <a:buNone/>
                      </a:pPr>
                      <a:r>
                        <a:rPr/>
                        <a:t>Jonathan Chisum</a:t>
                      </a:r>
                    </a:p>
                  </a:txBody>
                </a:tc>
                <a:tc>
                  <a:txBody>
                    <a:bodyPr/>
                    <a:lstStyle/>
                    <a:p>
                      <a:pPr lvl="0" indent="0" marL="0" algn="l">
                        <a:buNone/>
                      </a:pPr>
                      <a:r>
                        <a:rPr/>
                        <a:t>226A Cushing Hall</a:t>
                      </a:r>
                    </a:p>
                  </a:txBody>
                </a:tc>
                <a:tc>
                  <a:txBody>
                    <a:bodyPr/>
                    <a:lstStyle/>
                    <a:p>
                      <a:pPr lvl="0" indent="0" marL="0" algn="l">
                        <a:buNone/>
                      </a:pPr>
                      <a:r>
                        <a:rPr>
                          <a:hlinkClick r:id="rId6"/>
                        </a:rPr>
                        <a:t>jchisum@nd.edu</a:t>
                      </a:r>
                    </a:p>
                  </a:txBody>
                </a:tc>
                <a:tc>
                  <a:txBody>
                    <a:bodyPr/>
                    <a:lstStyle/>
                    <a:p>
                      <a:pPr lvl="0" indent="0" marL="0" algn="l">
                        <a:buNone/>
                      </a:pPr>
                      <a:r>
                        <a:rPr/>
                        <a:t>Chisum</a:t>
                      </a:r>
                    </a:p>
                  </a:txBody>
                </a:tc>
              </a:tr>
            </a:tbl>
          </a:graphicData>
        </a:graphic>
      </p:graphicFrame>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Meetings</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Lecture days and times will be:</a:t>
            </a:r>
          </a:p>
          <a:p>
            <a:pPr lvl="0"/>
            <a:r>
              <a:rPr i="1"/>
              <a:t>Lectures:</a:t>
            </a:r>
            <a:r>
              <a:rPr/>
              <a:t> Tuesdays &amp; Thursdays, 11:00am-12:15pm, 229 Hayes Healy Center</a:t>
            </a:r>
          </a:p>
          <a:p>
            <a:pPr lvl="0" indent="0" marL="0">
              <a:buNone/>
            </a:pPr>
            <a:r>
              <a:rPr/>
              <a:t>Lab Section days and times will be:</a:t>
            </a:r>
          </a:p>
          <a:p>
            <a:pPr lvl="0"/>
            <a:r>
              <a:rPr i="1"/>
              <a:t>Lab Section 1:</a:t>
            </a:r>
            <a:r>
              <a:rPr/>
              <a:t> Mondays, 3:30-6:30pm, 116 Cushing Hall</a:t>
            </a:r>
          </a:p>
          <a:p>
            <a:pPr lvl="0"/>
            <a:r>
              <a:rPr i="1"/>
              <a:t>Lab Section 2:</a:t>
            </a:r>
            <a:r>
              <a:rPr/>
              <a:t> Thursdays, 3:30-6:30pm, 116 Cushing Hall</a:t>
            </a:r>
          </a:p>
          <a:p>
            <a:pPr lvl="0" indent="0" marL="0">
              <a:buNone/>
            </a:pPr>
            <a:r>
              <a:rPr/>
              <a:t>Meetings work best (and are most fun) when they are highly interactive, so your participation is important and strongly encouraged. Remember that asking questions - whether in class or lab - is a sign of engagement in the material, not an expression of weakness!</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Office Hours</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The instructor will not schedule formal office hours, but will be available immediately before or after lecture and at the start of lab sections to address student questions on all aspects of the course.</a:t>
            </a:r>
          </a:p>
          <a:p>
            <a:pPr lvl="0" indent="0" marL="0">
              <a:buNone/>
            </a:pPr>
            <a:r>
              <a:rPr/>
              <a:t>The teaching assistant will be very available during lab sections to assist students with lab work and address broader questions about homework and other technical course content.</a:t>
            </a:r>
          </a:p>
          <a:p>
            <a:pPr lvl="0" indent="0" marL="0">
              <a:buNone/>
            </a:pPr>
            <a:r>
              <a:rPr/>
              <a:t>Please bear in mind that the instruction staff have many other responsibilities, so try to make the most of these built-in opportunities for interaction.</a:t>
            </a:r>
          </a:p>
          <a:p>
            <a:pPr lvl="0" indent="0" marL="0">
              <a:buNone/>
            </a:pPr>
            <a:r>
              <a:rPr/>
              <a:t>If an issue cannot be adequately addressed at the above times, or if you need additional help, we may be able to briefly meet with you individually; send us e-mail to try to schedule an appointment, or feel free to drop by our offices whenever the door is open.</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Course &amp; Reference Materials</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The course development and instruction team will be preparing lecture notes, prelab and quiz problems, and labs exercises that will be distributed at the appropriate times. Together with an evolving educational radio kit for laboratory exercises, we have started to refer to all these materials as </a:t>
            </a:r>
            <a:r>
              <a:rPr i="1"/>
              <a:t>RadioWare</a:t>
            </a:r>
            <a:r>
              <a:rPr/>
              <a:t>.</a:t>
            </a:r>
          </a:p>
          <a:p>
            <a:pPr lvl="0" indent="0" marL="0">
              <a:buNone/>
            </a:pPr>
            <a:r>
              <a:rPr/>
              <a:t>Released materials will be available at the following webpage:</a:t>
            </a:r>
          </a:p>
          <a:p>
            <a:pPr lvl="0"/>
            <a:r>
              <a:rPr/>
              <a:t>RadioWare Website, </a:t>
            </a:r>
            <a:r>
              <a:rPr>
                <a:hlinkClick r:id="rId2"/>
              </a:rPr>
              <a:t>https://ndwireless.github.io/radioware/</a:t>
            </a:r>
          </a:p>
          <a:p>
            <a:pPr lvl="0" indent="0" marL="0">
              <a:buNone/>
            </a:pPr>
            <a:r>
              <a:rPr/>
              <a:t>Your careful review of, feedback on, and even contribution to these materials will be very appreciated.</a:t>
            </a:r>
          </a:p>
          <a:p>
            <a:pPr lvl="0" indent="0" marL="0">
              <a:buNone/>
            </a:pPr>
            <a:r>
              <a:rPr/>
              <a:t>The recommended reference books for the course are:</a:t>
            </a:r>
          </a:p>
          <a:p>
            <a:pPr lvl="0"/>
            <a:r>
              <a:rPr/>
              <a:t>Michael Rice, </a:t>
            </a:r>
            <a:r>
              <a:rPr i="1"/>
              <a:t>Digital Communications: A Discrete-Time Approach</a:t>
            </a:r>
            <a:r>
              <a:rPr/>
              <a:t>, Second Edition, Self Published, 2020. Available from Amazon at </a:t>
            </a:r>
            <a:r>
              <a:rPr>
                <a:hlinkClick r:id="rId3"/>
              </a:rPr>
              <a:t>https://www.amazon.com/dp/B08GVGCKCC</a:t>
            </a:r>
          </a:p>
          <a:p>
            <a:pPr lvl="0"/>
            <a:r>
              <a:rPr/>
              <a:t>Travis F. Collins, Robin Getz, Di Pu, and Alexander M. Wyglinski, </a:t>
            </a:r>
            <a:r>
              <a:rPr i="1"/>
              <a:t>Software-Defined Radio for Engineers</a:t>
            </a:r>
            <a:r>
              <a:rPr/>
              <a:t>, Artech House, 2018. Available online at </a:t>
            </a:r>
            <a:r>
              <a:rPr>
                <a:hlinkClick r:id="rId4"/>
              </a:rPr>
              <a:t>https://www.analog.com/en/education/education-library/software-defined-radio-for-engineers.html</a:t>
            </a:r>
          </a:p>
          <a:p>
            <a:pPr lvl="0"/>
            <a:r>
              <a:rPr/>
              <a:t>David L. Adamy, </a:t>
            </a:r>
            <a:r>
              <a:rPr i="1"/>
              <a:t>Introduction to Electronic Warfare Modeling and Simulation</a:t>
            </a:r>
            <a:r>
              <a:rPr/>
              <a:t>, SciTech Publishing, 2006. Available online at </a:t>
            </a:r>
            <a:r>
              <a:rPr>
                <a:hlinkClick r:id="rId5"/>
              </a:rPr>
              <a:t>https://app.knovel.com/hotlink/toc/id:kpIEWMS004/introduction-electronic/introduction-electronic</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Homework</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Homework will consist of prelabs and lab reports, each described in further detail below. You are expected to complete all assigned prelab problems and lab exercises, though a randomly chosen subset will likely be graded.</a:t>
            </a:r>
          </a:p>
          <a:p>
            <a:pPr lvl="0" indent="0" marL="0">
              <a:buNone/>
            </a:pPr>
            <a:r>
              <a:rPr/>
              <a:t>Although the grade you get on your homework is only one component of your course grade, working through, and often struggling at length with, the prelabs and lab exercises is a crucial part of the learning process and will invariably have a major impact on your understanding of the material. This understanding will, in turn, be reflected in your quiz and exam performance and overall course grade.</a:t>
            </a:r>
          </a:p>
          <a:p>
            <a:pPr lvl="0" indent="0" marL="0">
              <a:buNone/>
            </a:pPr>
            <a:r>
              <a:rPr/>
              <a:t>Some items in the prelabs and lab exercises may be labeled as “Optional”. You can make use of these items if you feel you might benefit from some additional exposure to the material or if you are simply interested. Optional items we will not be graded, but we will provide solutions to them along with those for the regular problems.</a:t>
            </a:r>
          </a:p>
          <a:p>
            <a:pPr lvl="0" indent="0" marL="0">
              <a:spcBef>
                <a:spcPts val="3000"/>
              </a:spcBef>
              <a:buNone/>
            </a:pPr>
            <a:r>
              <a:rPr b="1"/>
              <a:t>Prelabs</a:t>
            </a:r>
          </a:p>
          <a:p>
            <a:pPr lvl="0" indent="0" marL="0">
              <a:buNone/>
            </a:pPr>
            <a:r>
              <a:rPr/>
              <a:t>There will be prelabs approximately every week.</a:t>
            </a:r>
          </a:p>
          <a:p>
            <a:pPr lvl="0" indent="0" marL="0">
              <a:buNone/>
            </a:pPr>
            <a:r>
              <a:rPr/>
              <a:t>We expect to issue prelabs at the end of your lab section and have them due a week later at the beginning of your lab section. Solutions will be distributed after all prelabs are due; consequently, late prelabs cannot be seriously evaluated.</a:t>
            </a:r>
          </a:p>
          <a:p>
            <a:pPr lvl="0" indent="0" marL="0">
              <a:buNone/>
            </a:pPr>
            <a:r>
              <a:rPr/>
              <a:t>Moderate collaboration with one or two classmates is permitted, provided your writeups are your own.</a:t>
            </a:r>
          </a:p>
          <a:p>
            <a:pPr lvl="0" indent="0" marL="0">
              <a:spcBef>
                <a:spcPts val="3000"/>
              </a:spcBef>
              <a:buNone/>
            </a:pPr>
            <a:r>
              <a:rPr b="1"/>
              <a:t>Lab Exercises &amp; Reports</a:t>
            </a:r>
          </a:p>
          <a:p>
            <a:pPr lvl="0" indent="0" marL="0">
              <a:buNone/>
            </a:pPr>
            <a:r>
              <a:rPr/>
              <a:t>Laboratory work will serve as an important reinforcement and extension of topics covered in lectures and prelabs.</a:t>
            </a:r>
          </a:p>
          <a:p>
            <a:pPr lvl="0" indent="0" marL="0">
              <a:buNone/>
            </a:pPr>
            <a:r>
              <a:rPr/>
              <a:t>The lab exercises aim to familiarize students with practical issues in building and testing radio communication systems, including the areas of analog and digital hardware, software programming, measurements, and technical documentation.</a:t>
            </a:r>
          </a:p>
          <a:p>
            <a:pPr lvl="0" indent="0" marL="0">
              <a:buNone/>
            </a:pPr>
            <a:r>
              <a:rPr/>
              <a:t>Lab exercises will primarily be worked during lab sections, but students will be able to access the equipment outside of lab sections subject to coordination with the instruction team.</a:t>
            </a:r>
          </a:p>
          <a:p>
            <a:pPr lvl="0" indent="0" marL="0">
              <a:buNone/>
            </a:pPr>
            <a:r>
              <a:rPr/>
              <a:t>Lab work will be conducted in teams of 2 students, but lab reports should be written up separately.</a:t>
            </a:r>
          </a:p>
          <a:p>
            <a:pPr lvl="0" indent="0" marL="0">
              <a:buNone/>
            </a:pPr>
            <a:r>
              <a:rPr/>
              <a:t>The first day of lab will be Monday, January 26, 2026. </a:t>
            </a:r>
            <a:r>
              <a:rPr b="1"/>
              <a:t>You must complete Lab Safety Training before you will be allowed to enter the lab!</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Quizzes &amp; Exam</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spcBef>
                <a:spcPts val="3000"/>
              </a:spcBef>
              <a:buNone/>
            </a:pPr>
            <a:r>
              <a:rPr b="1"/>
              <a:t>Concept Quizzes</a:t>
            </a:r>
          </a:p>
          <a:p>
            <a:pPr lvl="0" indent="0" marL="0">
              <a:buNone/>
            </a:pPr>
            <a:r>
              <a:rPr/>
              <a:t>At the end of each learning module, we will have an short, in-class “concept quiz” to check understanding and provide feedback to the instruction team.</a:t>
            </a:r>
          </a:p>
          <a:p>
            <a:pPr lvl="0" indent="0" marL="0">
              <a:buNone/>
            </a:pPr>
            <a:r>
              <a:rPr/>
              <a:t>We expect learning modules to collect related topics and last about 3 weeks, on average.</a:t>
            </a:r>
          </a:p>
          <a:p>
            <a:pPr lvl="0" indent="0" marL="0">
              <a:buNone/>
            </a:pPr>
            <a:r>
              <a:rPr/>
              <a:t>Suggestions for quiz problems are always welcome, and come with an obvious benefit to you if your problem is chosen!</a:t>
            </a:r>
          </a:p>
          <a:p>
            <a:pPr lvl="0" indent="0" marL="0">
              <a:spcBef>
                <a:spcPts val="3000"/>
              </a:spcBef>
              <a:buNone/>
            </a:pPr>
            <a:r>
              <a:rPr b="1"/>
              <a:t>Midterm Exam</a:t>
            </a:r>
          </a:p>
          <a:p>
            <a:pPr lvl="0" indent="0" marL="0">
              <a:buNone/>
            </a:pPr>
            <a:r>
              <a:rPr/>
              <a:t>Each student will meet individually in the lab with members of the course development and instruction team and will be asked questions about assembling a functioning communications system using the lab kit. They will be evaluated on their understanding, methods, and anticipated success. Students should also be prepared to address questions about lecture topics covered up to the date of the midterm exam.</a:t>
            </a:r>
          </a:p>
          <a:p>
            <a:pPr lvl="0" indent="0" marL="0">
              <a:buNone/>
            </a:pPr>
            <a:r>
              <a:rPr/>
              <a:t>We anticipate scheduling the midterm exams during the lab sections the week of March 2-6, 2026, just before Mid-Semester Break.</a:t>
            </a:r>
          </a:p>
          <a:p>
            <a:pPr lvl="0" indent="0" marL="0">
              <a:buNone/>
            </a:pPr>
            <a:r>
              <a:rPr/>
              <a:t>This exam is designed to ensure that each student (outside of a group dynamic) is absorbing the course concepts and becoming proficient in the lab setting.</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E03A-8622-BD6C-9F11-88E25AFD6588}"/>
              </a:ext>
            </a:extLst>
          </p:cNvPr>
          <p:cNvSpPr>
            <a:spLocks noGrp="1"/>
          </p:cNvSpPr>
          <p:nvPr>
            <p:ph type="title"/>
          </p:nvPr>
        </p:nvSpPr>
        <p:spPr/>
        <p:txBody>
          <a:bodyPr/>
          <a:lstStyle/>
          <a:p>
            <a:pPr lvl="0" indent="0" marL="0">
              <a:buNone/>
            </a:pPr>
            <a:r>
              <a:rPr/>
              <a:t>Final Project</a:t>
            </a:r>
          </a:p>
        </p:txBody>
      </p:sp>
      <p:sp>
        <p:nvSpPr>
          <p:cNvPr id="3" name="Content Placeholder 2">
            <a:extLst>
              <a:ext uri="{FF2B5EF4-FFF2-40B4-BE49-F238E27FC236}">
                <a16:creationId xmlns:a16="http://schemas.microsoft.com/office/drawing/2014/main" id="{3F03CA2E-4CC6-17FB-8309-0E5918556C27}"/>
              </a:ext>
            </a:extLst>
          </p:cNvPr>
          <p:cNvSpPr>
            <a:spLocks noGrp="1"/>
          </p:cNvSpPr>
          <p:nvPr>
            <p:ph idx="1"/>
          </p:nvPr>
        </p:nvSpPr>
        <p:spPr/>
        <p:txBody>
          <a:bodyPr/>
          <a:lstStyle/>
          <a:p>
            <a:pPr lvl="0" indent="0" marL="0">
              <a:buNone/>
            </a:pPr>
            <a:r>
              <a:rPr/>
              <a:t>The last several lab sections, nominally 4, will provide student groups with the opportunity to extend the lab kit to address a challenging scenario related to congested and contested radio spectrum.</a:t>
            </a:r>
          </a:p>
          <a:p>
            <a:pPr lvl="0" indent="0" marL="0">
              <a:buNone/>
            </a:pPr>
            <a:r>
              <a:rPr/>
              <a:t>Relevant final project topics will be suggested by the instruction team and their research collaborators, and students will propose a solution, develop and test it, and present it to the class and instruction team for feedback along the way.</a:t>
            </a:r>
          </a:p>
          <a:p>
            <a:pPr lvl="0" indent="0" marL="0">
              <a:buNone/>
            </a:pPr>
            <a:r>
              <a:rPr/>
              <a:t>Specifically, after the first week students will present their approaches to each other for anonymous “red-team” peer critique. Weeks two and three will be spent implementing the proposed team solution. In the fourth and final week, research collaborators will be invited to visit campus or participate via web conference for final review of presentations and demonstration.</a:t>
            </a:r>
          </a:p>
          <a:p>
            <a:pPr lvl="0" indent="0" marL="0">
              <a:buNone/>
            </a:pPr>
            <a:r>
              <a:rPr/>
              <a:t>We anticipate scheduling the final project presentations and demonstrations during the lab sections the last week of class, April 27-May 1, 2026.</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Widescreen</PresentationFormat>
  <Paragraphs>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Syllabus</dc:title>
  <dc:creator/>
  <cp:keywords/>
  <dcterms:created xsi:type="dcterms:W3CDTF">2026-03-16T23:58:20Z</dcterms:created>
  <dcterms:modified xsi:type="dcterms:W3CDTF">2026-03-16T23:58:20Z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iblio-config">
    <vt:lpwstr>True</vt:lpwstr>
  </property>
  <property fmtid="{D5CDD505-2E9C-101B-9397-08002B2CF9AE}" pid="3" name="copyright">
    <vt:lpwstr/>
  </property>
  <property fmtid="{D5CDD505-2E9C-101B-9397-08002B2CF9AE}" pid="4" name="header-includes">
    <vt:lpwstr/>
  </property>
  <property fmtid="{D5CDD505-2E9C-101B-9397-08002B2CF9AE}" pid="5" name="include-after">
    <vt:lpwstr/>
  </property>
  <property fmtid="{D5CDD505-2E9C-101B-9397-08002B2CF9AE}" pid="6" name="include-before">
    <vt:lpwstr/>
  </property>
  <property fmtid="{D5CDD505-2E9C-101B-9397-08002B2CF9AE}" pid="7" name="labels">
    <vt:lpwstr/>
  </property>
  <property fmtid="{D5CDD505-2E9C-101B-9397-08002B2CF9AE}" pid="8" name="subtitle">
    <vt:lpwstr>EE-30023/31023, Department of Electrical Engineering, University of Notre Dame</vt:lpwstr>
  </property>
  <property fmtid="{D5CDD505-2E9C-101B-9397-08002B2CF9AE}" pid="9" name="toc-title">
    <vt:lpwstr>Table of contents</vt:lpwstr>
  </property>
</Properties>
</file>